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83" r:id="rId2"/>
    <p:sldId id="360" r:id="rId3"/>
    <p:sldId id="385" r:id="rId4"/>
    <p:sldId id="326" r:id="rId5"/>
    <p:sldId id="387" r:id="rId6"/>
    <p:sldId id="388" r:id="rId7"/>
    <p:sldId id="389" r:id="rId8"/>
    <p:sldId id="390" r:id="rId9"/>
    <p:sldId id="356" r:id="rId10"/>
    <p:sldId id="391" r:id="rId11"/>
    <p:sldId id="392" r:id="rId12"/>
    <p:sldId id="393" r:id="rId13"/>
    <p:sldId id="394" r:id="rId14"/>
    <p:sldId id="395" r:id="rId15"/>
    <p:sldId id="401" r:id="rId16"/>
    <p:sldId id="265" r:id="rId17"/>
    <p:sldId id="380" r:id="rId18"/>
    <p:sldId id="373" r:id="rId19"/>
    <p:sldId id="382" r:id="rId20"/>
    <p:sldId id="400" r:id="rId21"/>
    <p:sldId id="348" r:id="rId22"/>
    <p:sldId id="357" r:id="rId23"/>
    <p:sldId id="321" r:id="rId24"/>
    <p:sldId id="379" r:id="rId2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54" autoAdjust="0"/>
    <p:restoredTop sz="93719" autoAdjust="0"/>
  </p:normalViewPr>
  <p:slideViewPr>
    <p:cSldViewPr snapToGrid="0">
      <p:cViewPr varScale="1">
        <p:scale>
          <a:sx n="77" d="100"/>
          <a:sy n="77" d="100"/>
        </p:scale>
        <p:origin x="264" y="62"/>
      </p:cViewPr>
      <p:guideLst/>
    </p:cSldViewPr>
  </p:slideViewPr>
  <p:outlineViewPr>
    <p:cViewPr>
      <p:scale>
        <a:sx n="33" d="100"/>
        <a:sy n="33" d="100"/>
      </p:scale>
      <p:origin x="0" y="-1093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C49F08-9812-4FD7-B17C-226C8EDF58CA}" type="datetime1">
              <a:rPr lang="fr-FR" smtClean="0"/>
              <a:t>09/02/2023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03308A-A8B4-43FF-8C57-7C15CEEAA8C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68AAA3-13DE-4BE5-878D-59B70A92F4CE}" type="datetime1">
              <a:rPr lang="fr-FR" smtClean="0"/>
              <a:t>09/02/2023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2F9892-4FA8-4E47-8751-DA9332AF5A19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DZ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3FBA70C-F14C-45C8-89BA-46CBBDB685C5}" type="datetime1">
              <a:rPr lang="fr-FR" smtClean="0"/>
              <a:t>09/02/2023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61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BE0329-0783-4339-90E5-A19E1BA18F78}" type="datetime1">
              <a:rPr lang="fr-FR" smtClean="0"/>
              <a:t>09/02/2023</a:t>
            </a:fld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DE329BE-9DA4-44FB-9556-B935C2635583}" type="datetime1">
              <a:rPr lang="fr-FR" smtClean="0"/>
              <a:t>09/02/2023</a:t>
            </a:fld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FDCDA9-FD7C-46FC-B4D4-13D98DC24D0C}" type="datetime1">
              <a:rPr lang="fr-FR" smtClean="0"/>
              <a:t>09/02/2023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B21CBF5-A575-4F7E-973E-9D6411975CB7}" type="datetime1">
              <a:rPr lang="fr-FR" smtClean="0"/>
              <a:t>09/02/2023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9526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23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9B83FD-3541-41FC-8B44-D0E08E7664CF}" type="datetime1">
              <a:rPr lang="fr-FR" smtClean="0"/>
              <a:t>09/02/2023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/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3" name="Titre 42"/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fr-FR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rtl="0"/>
            <a:r>
              <a:rPr lang="fr-FR" sz="4000">
                <a:solidFill>
                  <a:schemeClr val="tx1">
                    <a:lumMod val="75000"/>
                    <a:lumOff val="25000"/>
                  </a:schemeClr>
                </a:solidFill>
              </a:rPr>
              <a:t>Modifiez le style du titre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45417" y="4452155"/>
            <a:ext cx="3246438" cy="620588"/>
          </a:xfrm>
        </p:spPr>
        <p:txBody>
          <a:bodyPr rtlCol="0"/>
          <a:lstStyle>
            <a:lvl1pPr algn="ctr">
              <a:defRPr sz="180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Forme libre : Forme 4"/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/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4" name="Forme libre : Forme 23"/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8" name="Espace réservé d’image 27"/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4711" y="2052337"/>
            <a:ext cx="4536999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24712" y="2912568"/>
            <a:ext cx="4536998" cy="2779361"/>
          </a:xfrm>
        </p:spPr>
        <p:txBody>
          <a:bodyPr rtlCol="0"/>
          <a:lstStyle>
            <a:lvl1pPr marL="283210" indent="-283210">
              <a:buFont typeface="Arial" panose="020B0604020202020204" pitchFamily="34" charset="0"/>
              <a:buChar char="•"/>
              <a:defRPr sz="1500"/>
            </a:lvl1pPr>
            <a:lvl2pPr marL="283210" indent="-283210">
              <a:buFont typeface="Arial" panose="020B0604020202020204" pitchFamily="34" charset="0"/>
              <a:buChar char="•"/>
              <a:defRPr sz="1500"/>
            </a:lvl2pPr>
            <a:lvl3pPr marL="283210" indent="-283210">
              <a:defRPr sz="1500"/>
            </a:lvl3pPr>
            <a:lvl4pPr marL="283210" indent="-283210">
              <a:defRPr sz="1500"/>
            </a:lvl4pPr>
            <a:lvl5pPr marL="283210" indent="-283210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30290" y="2052337"/>
            <a:ext cx="4535424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Modifiez les styles du texte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530290" y="2912568"/>
            <a:ext cx="4535424" cy="2779361"/>
          </a:xfrm>
        </p:spPr>
        <p:txBody>
          <a:bodyPr rtlCol="0"/>
          <a:lstStyle>
            <a:lvl1pPr marL="283210" indent="-283210">
              <a:buFont typeface="Arial" panose="020B0604020202020204" pitchFamily="34" charset="0"/>
              <a:buChar char="•"/>
              <a:defRPr sz="1500"/>
            </a:lvl1pPr>
            <a:lvl2pPr marL="283210" indent="-283210">
              <a:buFont typeface="Arial" panose="020B0604020202020204" pitchFamily="34" charset="0"/>
              <a:buChar char="•"/>
              <a:defRPr sz="1500"/>
            </a:lvl2pPr>
            <a:lvl3pPr marL="283210" indent="-283210">
              <a:defRPr sz="1500"/>
            </a:lvl3pPr>
            <a:lvl4pPr marL="283210" indent="-283210">
              <a:defRPr sz="1500"/>
            </a:lvl4pPr>
            <a:lvl5pPr marL="283210" indent="-283210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29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DZ"/>
              <a:t>3/02/20XX</a:t>
            </a:r>
            <a:endParaRPr lang="fr-FR" spc="0" dirty="0"/>
          </a:p>
        </p:txBody>
      </p:sp>
      <p:sp>
        <p:nvSpPr>
          <p:cNvPr id="14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: Forme 1"/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9" name="Forme libre : Forme 8"/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9" name="Espace réservé d’image 18"/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4712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24712" y="2910287"/>
            <a:ext cx="3108960" cy="2779361"/>
          </a:xfrm>
        </p:spPr>
        <p:txBody>
          <a:bodyPr rtlCol="0"/>
          <a:lstStyle>
            <a:lvl1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210" indent="-283210">
              <a:lnSpc>
                <a:spcPct val="100000"/>
              </a:lnSpc>
              <a:defRPr sz="1400"/>
            </a:lvl3pPr>
            <a:lvl4pPr marL="283210" indent="-283210">
              <a:lnSpc>
                <a:spcPct val="100000"/>
              </a:lnSpc>
              <a:defRPr sz="1400"/>
            </a:lvl4pPr>
            <a:lvl5pPr marL="283210" indent="-283210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36161" y="2050053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536161" y="2910284"/>
            <a:ext cx="3108960" cy="2779361"/>
          </a:xfrm>
        </p:spPr>
        <p:txBody>
          <a:bodyPr rtlCol="0"/>
          <a:lstStyle>
            <a:lvl1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210" indent="-283210">
              <a:lnSpc>
                <a:spcPct val="100000"/>
              </a:lnSpc>
              <a:defRPr sz="1400"/>
            </a:lvl3pPr>
            <a:lvl4pPr marL="283210" indent="-283210">
              <a:lnSpc>
                <a:spcPct val="100000"/>
              </a:lnSpc>
              <a:defRPr sz="1400"/>
            </a:lvl4pPr>
            <a:lvl5pPr marL="283210" indent="-283210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47610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contenu 5"/>
          <p:cNvSpPr>
            <a:spLocks noGrp="1"/>
          </p:cNvSpPr>
          <p:nvPr>
            <p:ph sz="quarter" idx="14" hasCustomPrompt="1"/>
          </p:nvPr>
        </p:nvSpPr>
        <p:spPr>
          <a:xfrm>
            <a:off x="7947610" y="2910287"/>
            <a:ext cx="3108960" cy="2779361"/>
          </a:xfrm>
        </p:spPr>
        <p:txBody>
          <a:bodyPr rtlCol="0"/>
          <a:lstStyle>
            <a:lvl1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210" indent="-28321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210" indent="-283210">
              <a:lnSpc>
                <a:spcPct val="100000"/>
              </a:lnSpc>
              <a:defRPr sz="1400"/>
            </a:lvl3pPr>
            <a:lvl4pPr marL="283210" indent="-283210">
              <a:lnSpc>
                <a:spcPct val="100000"/>
              </a:lnSpc>
              <a:defRPr sz="1400"/>
            </a:lvl4pPr>
            <a:lvl5pPr marL="283210" indent="-283210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20" name="Espace réservé de la date 3"/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DZ"/>
              <a:t>3/02/20XX</a:t>
            </a:r>
            <a:endParaRPr lang="fr-FR" spc="0" dirty="0"/>
          </a:p>
        </p:txBody>
      </p:sp>
      <p:sp>
        <p:nvSpPr>
          <p:cNvPr id="16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1" name="Forme libre : Forme 20"/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3" name="Forme libre : Forme 22"/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4" name="Forme libre : Forme 23"/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9" name="Espace réservé d’image 2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2" name="Espace réservé d’image 31"/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556247" y="2425148"/>
            <a:ext cx="4744095" cy="3524306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33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 rtlCol="0"/>
          <a:lstStyle/>
          <a:p>
            <a:pPr algn="r" rtl="0"/>
            <a:r>
              <a:rPr lang="fr-DZ"/>
              <a:t>3/02/20XX</a:t>
            </a:r>
            <a:endParaRPr lang="fr-FR" dirty="0"/>
          </a:p>
        </p:txBody>
      </p:sp>
      <p:sp>
        <p:nvSpPr>
          <p:cNvPr id="12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/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9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24712" y="4412974"/>
            <a:ext cx="4278738" cy="1576188"/>
          </a:xfrm>
        </p:spPr>
        <p:txBody>
          <a:bodyPr rtlCol="0" anchor="t"/>
          <a:lstStyle/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31" name="Forme libre : Forme 30"/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2" name="Forme libre : Forme 31"/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33" name="Forme libre : Forme 32"/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3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0" name="Espace réservé d’image 39"/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d’image 14"/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5" name="Espace réservé d’image 54"/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d’image 14"/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14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92024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53029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1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9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8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rtlCol="0"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280160" y="640080"/>
            <a:ext cx="6949440" cy="5455919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476488" y="3223803"/>
            <a:ext cx="3227715" cy="2872197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1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rtlCol="0"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476488" y="3223806"/>
            <a:ext cx="3227832" cy="2872194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8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22481" y="2404069"/>
            <a:ext cx="5485331" cy="3560169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’image 25"/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Forme libre : Forme 13"/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5" name="Forme libre : Forme 14"/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7" name="Forme libre : Forme 16"/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1" name="Forme libre : Forme 20"/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4" name="Espace réservé d’image 23"/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DZ"/>
              <a:t>3/02/20XX</a:t>
            </a:r>
            <a:endParaRPr lang="fr-FR" dirty="0"/>
          </a:p>
        </p:txBody>
      </p:sp>
      <p:sp>
        <p:nvSpPr>
          <p:cNvPr id="27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re 1"/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1" name="Forme libre : Forme 70"/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2" name="Forme libre : Forme 71"/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3" name="Forme libre : Forme 72"/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4" name="Forme libre : Forme 73"/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6" name="Forme libre : Forme 75"/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7" name="Forme libre : Forme 76"/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78" name="Forme libre : Forme 77"/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81" name="Forme libre : Forme 80"/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82" name="Forme libre : Forme 81"/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89" name="Espace réservé d’image 8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7" name="Espace réservé d’image 96"/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2" name="Espace réservé d’image 91"/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4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301382" y="2312988"/>
            <a:ext cx="4774784" cy="3651250"/>
          </a:xfrm>
        </p:spPr>
        <p:txBody>
          <a:bodyPr rtlCol="0">
            <a:normAutofit/>
          </a:bodyPr>
          <a:lstStyle>
            <a:lvl1pPr>
              <a:defRPr spc="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9" name="Espace réservé de la date 22"/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fr-DZ"/>
              <a:t>3/02/20XX</a:t>
            </a:r>
            <a:endParaRPr lang="fr-FR" dirty="0"/>
          </a:p>
        </p:txBody>
      </p:sp>
      <p:sp>
        <p:nvSpPr>
          <p:cNvPr id="19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/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2" name="Forme libre : Forme 51"/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67" name="Titre 1"/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rtlCol="0" anchor="b"/>
          <a:lstStyle>
            <a:lvl1pPr>
              <a:defRPr sz="6000" spc="0"/>
            </a:lvl1pPr>
          </a:lstStyle>
          <a:p>
            <a:pPr rtl="0"/>
            <a:r>
              <a:rPr lang="fr-FR" sz="6000"/>
              <a:t>Modifiez le style du titre</a:t>
            </a:r>
            <a:endParaRPr lang="fr-FR" sz="6000" dirty="0"/>
          </a:p>
        </p:txBody>
      </p:sp>
      <p:sp>
        <p:nvSpPr>
          <p:cNvPr id="6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24712" y="4412974"/>
            <a:ext cx="4162357" cy="1576188"/>
          </a:xfrm>
        </p:spPr>
        <p:txBody>
          <a:bodyPr rtlCol="0" anchor="t"/>
          <a:lstStyle>
            <a:lvl1pPr>
              <a:defRPr strike="noStrike"/>
            </a:lvl1pPr>
          </a:lstStyle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8" name="Forme libre : Forme 7"/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rtlCol="0"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920875" y="2107096"/>
            <a:ext cx="8391967" cy="2846567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’image 12"/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15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6" name="Forme libre : Forme 15"/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0" name="Forme libre : Forme 19"/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’image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4" name="Espace réservé d’image 23"/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8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828800" y="2775004"/>
            <a:ext cx="7973568" cy="318923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14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5" name="Forme libre : Forme 24"/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29" name="Forme libre : Forme 28"/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0" name="Forme libre : Forme 29"/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1" name="Forme libre : Forme 30"/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/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2" name="Titre 21"/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 rtlCol="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1" name="Forme libre : Forme 20"/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0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rtlCol="0" anchor="t">
            <a:normAutofit/>
          </a:bodyPr>
          <a:lstStyle>
            <a:lvl1pPr marL="0" indent="0">
              <a:defRPr/>
            </a:lvl1pPr>
          </a:lstStyle>
          <a:p>
            <a:pPr rtl="0"/>
            <a:r>
              <a:rPr lang="fr-FR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Cliquez pour ajouter un sous-titre</a:t>
            </a:r>
          </a:p>
        </p:txBody>
      </p:sp>
      <p:sp>
        <p:nvSpPr>
          <p:cNvPr id="11" name="Espace réservé du pied de page 13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Exemple de Texte de Pied de page</a:t>
            </a:r>
          </a:p>
        </p:txBody>
      </p:sp>
      <p:sp>
        <p:nvSpPr>
          <p:cNvPr id="12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/>
          <a:p>
            <a:pPr algn="r" rtl="0"/>
            <a:r>
              <a:rPr lang="fr-DZ"/>
              <a:t>3/02/20XX</a:t>
            </a:r>
            <a:endParaRPr lang="fr-FR" dirty="0"/>
          </a:p>
        </p:txBody>
      </p:sp>
      <p:sp>
        <p:nvSpPr>
          <p:cNvPr id="13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 9"/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1" name="Forme libre : Forme 10"/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3" name="Forme libre : Forme 12"/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4" name="Forme libre : Forme 13"/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6" name="Forme libre : Forme 15"/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7" name="Forme libre : Forme 16"/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  <p:sp>
        <p:nvSpPr>
          <p:cNvPr id="19" name="Forme libre : Forme 18"/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Forme libre : Forme 19"/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25" name="Espace réservé d’image 24"/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6" name="Espace réservé du texte 14"/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0" name="Espace réservé du texte 14"/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29" name="Espace réservé d’image 28"/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7" name="Espace réservé du texte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1" name="Espace réservé du texte 14"/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2" name="Espace réservé d’image 31"/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8" name="Espace réservé du texte 14"/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2" name="Espace réservé du texte 14"/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5" name="Espace réservé d’image 34"/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9" name="Espace réservé du texte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3" name="Espace réservé du texte 14"/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27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/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320655" y="2312276"/>
            <a:ext cx="9566098" cy="365150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DZ"/>
              <a:t>3/02/20XX</a:t>
            </a:r>
            <a:endParaRPr lang="fr-FR"/>
          </a:p>
        </p:txBody>
      </p:sp>
      <p:sp>
        <p:nvSpPr>
          <p:cNvPr id="9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4" name="Forme libre : Forme 13"/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charset="-128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DZ"/>
              <a:t>3/02/20XX</a:t>
            </a:r>
            <a:endParaRPr lang="fr-FR" spc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Exemple de Texte de Pied de page</a:t>
            </a:r>
            <a:endParaRPr lang="fr-FR" spc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 rtl="0"/>
            <a:fld id="{FAEF9944-A4F6-4C59-AEBD-678D6480B8EA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IBANIBAHI/CHIBANIBAHI.github.io" TargetMode="External"/><Relationship Id="rId3" Type="http://schemas.openxmlformats.org/officeDocument/2006/relationships/hyperlink" Target="mailto:Amine.ACHAIBOU@etu.uca.fr" TargetMode="External"/><Relationship Id="rId7" Type="http://schemas.openxmlformats.org/officeDocument/2006/relationships/hyperlink" Target="mailto:Ouissem.CHIBANI_BAHI@etu.uca.fr" TargetMode="External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Yasmina.BOUZEMBOUA@etu.uca.fr" TargetMode="External"/><Relationship Id="rId11" Type="http://schemas.openxmlformats.org/officeDocument/2006/relationships/image" Target="../media/image53.jpeg"/><Relationship Id="rId5" Type="http://schemas.openxmlformats.org/officeDocument/2006/relationships/hyperlink" Target="mailto:Melinda.BERBICHE@etu.uca.fr" TargetMode="External"/><Relationship Id="rId10" Type="http://schemas.openxmlformats.org/officeDocument/2006/relationships/image" Target="../media/image52.jpeg"/><Relationship Id="rId4" Type="http://schemas.openxmlformats.org/officeDocument/2006/relationships/hyperlink" Target="mailto:Mohamed.ZINOUNZ@etu.uca.fr" TargetMode="External"/><Relationship Id="rId9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ise.org/actualites/comment-evaluer-son-impact-environnemental" TargetMode="External"/><Relationship Id="rId2" Type="http://schemas.openxmlformats.org/officeDocument/2006/relationships/hyperlink" Target="https://www.avise.org/actualites/se-reperer-dans-levaluation-de-limpact-environnemental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6EFFC45D-3130-3415-DACC-D1C5DF45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119" y="1681740"/>
            <a:ext cx="8770571" cy="1345269"/>
          </a:xfrm>
        </p:spPr>
        <p:txBody>
          <a:bodyPr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3600" b="0" i="0" u="none" strike="noStrike" dirty="0">
                <a:solidFill>
                  <a:srgbClr val="00B050"/>
                </a:solidFill>
                <a:effectLst/>
                <a:latin typeface="Roboto Slab" panose="020B0604020202020204" pitchFamily="2" charset="0"/>
              </a:rPr>
              <a:t>Gestion de projet Master 1 : </a:t>
            </a:r>
            <a:br>
              <a:rPr lang="fr-FR" sz="3600" b="0" i="0" u="none" strike="noStrike" dirty="0">
                <a:solidFill>
                  <a:srgbClr val="00B050"/>
                </a:solidFill>
                <a:effectLst/>
                <a:latin typeface="Roboto Slab" panose="020B0604020202020204" pitchFamily="2" charset="0"/>
              </a:rPr>
            </a:br>
            <a:r>
              <a:rPr lang="fr-FR" sz="3600" b="0" i="0" u="none" strike="noStrike" dirty="0">
                <a:solidFill>
                  <a:srgbClr val="00B050"/>
                </a:solidFill>
                <a:effectLst/>
                <a:latin typeface="Roboto Slab" panose="020B0604020202020204" pitchFamily="2" charset="0"/>
              </a:rPr>
              <a:t>l’agriculture urbaine</a:t>
            </a:r>
            <a:endParaRPr lang="fr-DZ" sz="5400" dirty="0">
              <a:solidFill>
                <a:srgbClr val="00B050"/>
              </a:solidFill>
            </a:endParaRPr>
          </a:p>
        </p:txBody>
      </p:sp>
      <p:sp>
        <p:nvSpPr>
          <p:cNvPr id="12" name="Titre 8">
            <a:extLst>
              <a:ext uri="{FF2B5EF4-FFF2-40B4-BE49-F238E27FC236}">
                <a16:creationId xmlns:a16="http://schemas.microsoft.com/office/drawing/2014/main" id="{41D65EC8-91A8-E38B-B66F-77F1DD371189}"/>
              </a:ext>
            </a:extLst>
          </p:cNvPr>
          <p:cNvSpPr txBox="1">
            <a:spLocks/>
          </p:cNvSpPr>
          <p:nvPr/>
        </p:nvSpPr>
        <p:spPr>
          <a:xfrm>
            <a:off x="1595119" y="577458"/>
            <a:ext cx="8770571" cy="639409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1800" b="0" dirty="0">
                <a:solidFill>
                  <a:schemeClr val="tx1"/>
                </a:solidFill>
                <a:latin typeface="Roboto Slab" panose="020B0604020202020204" pitchFamily="2" charset="0"/>
              </a:rPr>
              <a:t>Université Clermont Auvergne UCA: Ecole Universitaire de Physique et d’Ingénierie</a:t>
            </a:r>
            <a:endParaRPr lang="fr-DZ" dirty="0">
              <a:solidFill>
                <a:schemeClr val="tx1"/>
              </a:solidFill>
            </a:endParaRPr>
          </a:p>
        </p:txBody>
      </p:sp>
      <p:sp>
        <p:nvSpPr>
          <p:cNvPr id="13" name="Titre 8">
            <a:extLst>
              <a:ext uri="{FF2B5EF4-FFF2-40B4-BE49-F238E27FC236}">
                <a16:creationId xmlns:a16="http://schemas.microsoft.com/office/drawing/2014/main" id="{7484DBBB-EE95-C3CC-F456-D51DD330DB16}"/>
              </a:ext>
            </a:extLst>
          </p:cNvPr>
          <p:cNvSpPr txBox="1">
            <a:spLocks/>
          </p:cNvSpPr>
          <p:nvPr/>
        </p:nvSpPr>
        <p:spPr>
          <a:xfrm>
            <a:off x="525272" y="5641133"/>
            <a:ext cx="8770571" cy="639409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1800" dirty="0">
                <a:solidFill>
                  <a:schemeClr val="tx1"/>
                </a:solidFill>
                <a:latin typeface="Roboto Slab" panose="020B0604020202020204" pitchFamily="2" charset="0"/>
              </a:rPr>
              <a:t>Equipe de travail : Groupe N°2</a:t>
            </a:r>
          </a:p>
          <a:p>
            <a:pPr>
              <a:spcBef>
                <a:spcPts val="0"/>
              </a:spcBef>
            </a:pPr>
            <a:endParaRPr lang="fr-FR" sz="1800" dirty="0">
              <a:solidFill>
                <a:schemeClr val="tx1"/>
              </a:solidFill>
              <a:latin typeface="Roboto Slab" panose="020B0604020202020204" pitchFamily="2" charset="0"/>
            </a:endParaRPr>
          </a:p>
          <a:p>
            <a:pPr>
              <a:spcBef>
                <a:spcPts val="0"/>
              </a:spcBef>
            </a:pPr>
            <a:r>
              <a:rPr lang="fr-FR" sz="1800" b="0" dirty="0">
                <a:solidFill>
                  <a:schemeClr val="tx1"/>
                </a:solidFill>
                <a:latin typeface="Roboto Slab" panose="020B0604020202020204" pitchFamily="2" charset="0"/>
              </a:rPr>
              <a:t>ACHAIBOU Amine                                 TechMed</a:t>
            </a:r>
          </a:p>
          <a:p>
            <a:pPr>
              <a:spcBef>
                <a:spcPts val="0"/>
              </a:spcBef>
            </a:pPr>
            <a:r>
              <a:rPr lang="fr-FR" sz="1800" b="0" dirty="0">
                <a:solidFill>
                  <a:schemeClr val="tx1"/>
                </a:solidFill>
                <a:latin typeface="Roboto Slab" panose="020B0604020202020204" pitchFamily="2" charset="0"/>
              </a:rPr>
              <a:t>ZINOUNE Mohamed                                TechMed</a:t>
            </a:r>
          </a:p>
          <a:p>
            <a:pPr>
              <a:spcBef>
                <a:spcPts val="0"/>
              </a:spcBef>
            </a:pPr>
            <a:r>
              <a:rPr lang="fr-FR" sz="1800" b="0" dirty="0">
                <a:solidFill>
                  <a:schemeClr val="tx1"/>
                </a:solidFill>
                <a:latin typeface="Roboto Slab" panose="020B0604020202020204" pitchFamily="2" charset="0"/>
              </a:rPr>
              <a:t>BERBICHE Mélinda                               SETSIS</a:t>
            </a:r>
          </a:p>
          <a:p>
            <a:pPr>
              <a:spcBef>
                <a:spcPts val="0"/>
              </a:spcBef>
            </a:pPr>
            <a:r>
              <a:rPr lang="fr-FR" sz="1800" b="0" dirty="0">
                <a:solidFill>
                  <a:schemeClr val="tx1"/>
                </a:solidFill>
                <a:latin typeface="Roboto Slab" panose="020B0604020202020204" pitchFamily="2" charset="0"/>
              </a:rPr>
              <a:t>BOUZEMBOUA Yasmina                       TechMed</a:t>
            </a:r>
          </a:p>
          <a:p>
            <a:pPr>
              <a:spcBef>
                <a:spcPts val="0"/>
              </a:spcBef>
            </a:pPr>
            <a:r>
              <a:rPr lang="fr-FR" sz="1800" b="0" dirty="0">
                <a:solidFill>
                  <a:schemeClr val="tx1"/>
                </a:solidFill>
                <a:latin typeface="Roboto Slab" panose="020B0604020202020204" pitchFamily="2" charset="0"/>
              </a:rPr>
              <a:t>CHIBANI BAHI Ouissem                       TechMed</a:t>
            </a:r>
          </a:p>
          <a:p>
            <a:pPr>
              <a:spcBef>
                <a:spcPts val="0"/>
              </a:spcBef>
            </a:pPr>
            <a:r>
              <a:rPr lang="fr-FR" sz="1800" b="0" dirty="0">
                <a:solidFill>
                  <a:schemeClr val="tx1"/>
                </a:solidFill>
                <a:latin typeface="Roboto Slab" panose="020B0604020202020204" pitchFamily="2" charset="0"/>
              </a:rPr>
              <a:t>  </a:t>
            </a:r>
            <a:endParaRPr lang="fr-DZ" dirty="0">
              <a:solidFill>
                <a:schemeClr val="tx1"/>
              </a:solidFill>
            </a:endParaRPr>
          </a:p>
        </p:txBody>
      </p:sp>
      <p:pic>
        <p:nvPicPr>
          <p:cNvPr id="1026" name="Picture 2" descr="Résultat d’images pour photo agriculture urbaine">
            <a:extLst>
              <a:ext uri="{FF2B5EF4-FFF2-40B4-BE49-F238E27FC236}">
                <a16:creationId xmlns:a16="http://schemas.microsoft.com/office/drawing/2014/main" id="{38CE9C8A-9D95-D9F6-AB34-64F9544E4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26" y="3332351"/>
            <a:ext cx="43148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2ECB14-7CF0-EBF7-1BBF-48D22F35F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0" y="41236"/>
            <a:ext cx="1983792" cy="186561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9B713B-C522-479E-561E-D1D69C2B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1622590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81383EFE-2667-B465-0C3E-383BBBC5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-3750161"/>
            <a:ext cx="11017250" cy="984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DZ" sz="3200" b="1" i="0" u="none" strike="noStrike" cap="none" normalizeH="0" baseline="0" dirty="0">
              <a:ln>
                <a:noFill/>
              </a:ln>
              <a:effectLst/>
              <a:latin typeface="Roboto Slab" pitchFamily="2" charset="0"/>
              <a:cs typeface="Roboto Slab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DZ" sz="3200" b="1" dirty="0">
              <a:latin typeface="Roboto Slab" pitchFamily="2" charset="0"/>
              <a:cs typeface="Roboto Slab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DZ" sz="3200" b="1" i="0" u="none" strike="noStrike" cap="none" normalizeH="0" baseline="0" dirty="0">
              <a:ln>
                <a:noFill/>
              </a:ln>
              <a:effectLst/>
              <a:latin typeface="Roboto Slab" pitchFamily="2" charset="0"/>
              <a:cs typeface="Roboto Slab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DZ" sz="3200" b="1" dirty="0">
              <a:latin typeface="Roboto Slab" pitchFamily="2" charset="0"/>
              <a:cs typeface="Roboto Slab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DZ" sz="3200" b="1" i="0" u="none" strike="noStrike" cap="none" normalizeH="0" baseline="0" dirty="0">
              <a:ln>
                <a:noFill/>
              </a:ln>
              <a:effectLst/>
              <a:latin typeface="Roboto Slab" pitchFamily="2" charset="0"/>
              <a:cs typeface="Roboto Slab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DZ" sz="3200" b="1" dirty="0">
              <a:latin typeface="Roboto Slab" pitchFamily="2" charset="0"/>
              <a:cs typeface="Roboto Slab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DZ" sz="3200" b="1" i="0" u="none" strike="noStrike" cap="none" normalizeH="0" baseline="0" dirty="0">
              <a:ln>
                <a:noFill/>
              </a:ln>
              <a:effectLst/>
              <a:latin typeface="Roboto Slab" pitchFamily="2" charset="0"/>
              <a:cs typeface="Roboto Slab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DZ" sz="3200" b="1" dirty="0">
              <a:latin typeface="Roboto Slab" pitchFamily="2" charset="0"/>
              <a:cs typeface="Roboto Slab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DZ" sz="3200" b="1" i="0" u="none" strike="noStrike" cap="none" normalizeH="0" baseline="0" dirty="0">
              <a:ln>
                <a:noFill/>
              </a:ln>
              <a:effectLst/>
              <a:latin typeface="Roboto Slab" pitchFamily="2" charset="0"/>
              <a:cs typeface="Roboto Slab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3200" b="1" i="0" u="none" strike="noStrike" cap="none" normalizeH="0" baseline="0" dirty="0">
                <a:ln>
                  <a:noFill/>
                </a:ln>
                <a:effectLst/>
                <a:latin typeface="Roboto Slab" pitchFamily="2" charset="0"/>
                <a:cs typeface="Roboto Slab" pitchFamily="2" charset="0"/>
              </a:rPr>
              <a:t>II/ Comment évaluer l’impact environnemental</a:t>
            </a:r>
            <a:endParaRPr kumimoji="0" lang="fr-DZ" altLang="fr-DZ" sz="32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fr-DZ" altLang="fr-DZ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Selon l’ agence de transition écologique (ADEME), voici les principaux impacts environnementaux : (dont 2 centraux dans les débats actuels)</a:t>
            </a:r>
            <a:endParaRPr kumimoji="0" lang="fr-FR" altLang="fr-DZ" sz="2000" b="0" i="0" u="none" strike="noStrike" cap="none" normalizeH="0" baseline="0" dirty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DZ" sz="2000" b="0" i="0" u="none" strike="noStrike" cap="none" normalizeH="0" baseline="0" dirty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fr-FR" altLang="fr-DZ" sz="2000" dirty="0"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DZ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b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b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fr-FR" altLang="fr-DZ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DZ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-&gt;  pour l’évaluation : bilan </a:t>
            </a:r>
            <a:r>
              <a:rPr kumimoji="0" lang="fr-DZ" altLang="fr-DZ" sz="2000" b="0" i="0" u="none" strike="noStrike" cap="none" normalizeH="0" baseline="0" dirty="0" err="1">
                <a:ln>
                  <a:noFill/>
                </a:ln>
                <a:effectLst/>
                <a:latin typeface="Roboto" panose="02000000000000000000" pitchFamily="2" charset="0"/>
              </a:rPr>
              <a:t>carbon</a:t>
            </a: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(fabrication, transport, consommation indirecte) , Global </a:t>
            </a:r>
            <a:r>
              <a:rPr kumimoji="0" lang="fr-DZ" altLang="fr-DZ" sz="2000" b="0" i="0" u="none" strike="noStrike" cap="none" normalizeH="0" baseline="0" dirty="0" err="1">
                <a:ln>
                  <a:noFill/>
                </a:ln>
                <a:effectLst/>
                <a:latin typeface="Roboto" panose="02000000000000000000" pitchFamily="2" charset="0"/>
              </a:rPr>
              <a:t>Biodiversity</a:t>
            </a: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Score  </a:t>
            </a:r>
            <a:endParaRPr kumimoji="0" lang="fr-DZ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         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A6429046-0FCB-472A-DC1C-599C5788DF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601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DZ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3C757C3B-73FA-EC0D-BEA3-121B499409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375" y="601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DZ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C73CB92-CC29-104A-720D-853CEE7F6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750" y="601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DZ"/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27BA6D20-F916-0DBD-AF17-9437120C5E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8125" y="601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DZ"/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4460353A-0D50-079E-5994-F9840823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6" y="2705630"/>
            <a:ext cx="2005517" cy="200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5E9C677-EEFA-D528-8E68-FFC8A250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13" y="2774016"/>
            <a:ext cx="2689301" cy="17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8FF06D2E-6EBD-A938-0716-92F87EBF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90" y="2774016"/>
            <a:ext cx="2875924" cy="183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D95AE704-8FFF-213F-4FFB-00109E15F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46" y="2570676"/>
            <a:ext cx="2322993" cy="200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F4C8F3-3F4C-9050-17D6-3D99A181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51628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 13">
            <a:extLst>
              <a:ext uri="{FF2B5EF4-FFF2-40B4-BE49-F238E27FC236}">
                <a16:creationId xmlns:a16="http://schemas.microsoft.com/office/drawing/2014/main" id="{BEB1CA54-DF5E-4AAF-90A7-17239843F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162583"/>
              </p:ext>
            </p:extLst>
          </p:nvPr>
        </p:nvGraphicFramePr>
        <p:xfrm>
          <a:off x="1200718" y="1568420"/>
          <a:ext cx="9160328" cy="42766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0082">
                  <a:extLst>
                    <a:ext uri="{9D8B030D-6E8A-4147-A177-3AD203B41FA5}">
                      <a16:colId xmlns:a16="http://schemas.microsoft.com/office/drawing/2014/main" val="3688070799"/>
                    </a:ext>
                  </a:extLst>
                </a:gridCol>
                <a:gridCol w="2290082">
                  <a:extLst>
                    <a:ext uri="{9D8B030D-6E8A-4147-A177-3AD203B41FA5}">
                      <a16:colId xmlns:a16="http://schemas.microsoft.com/office/drawing/2014/main" val="3857475189"/>
                    </a:ext>
                  </a:extLst>
                </a:gridCol>
                <a:gridCol w="2290082">
                  <a:extLst>
                    <a:ext uri="{9D8B030D-6E8A-4147-A177-3AD203B41FA5}">
                      <a16:colId xmlns:a16="http://schemas.microsoft.com/office/drawing/2014/main" val="3573589521"/>
                    </a:ext>
                  </a:extLst>
                </a:gridCol>
                <a:gridCol w="2290082">
                  <a:extLst>
                    <a:ext uri="{9D8B030D-6E8A-4147-A177-3AD203B41FA5}">
                      <a16:colId xmlns:a16="http://schemas.microsoft.com/office/drawing/2014/main" val="2110374686"/>
                    </a:ext>
                  </a:extLst>
                </a:gridCol>
              </a:tblGrid>
              <a:tr h="1399528"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Leur</a:t>
                      </a:r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lieu de residence </a:t>
                      </a:r>
                      <a:endParaRPr lang="fr-FR" sz="1400" b="1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7827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algn="ctr" rtl="0"/>
                      <a:r>
                        <a:rPr lang="fr-FR" sz="1600" b="1" dirty="0">
                          <a:solidFill>
                            <a:schemeClr val="accent6"/>
                          </a:solidFill>
                        </a:rPr>
                        <a:t>Qualité de l’air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-0,29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67187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algn="ctr" rtl="0"/>
                      <a:r>
                        <a:rPr lang="fr-FR" sz="1600" b="1" dirty="0">
                          <a:solidFill>
                            <a:schemeClr val="accent6"/>
                          </a:solidFill>
                        </a:rPr>
                        <a:t>Respect de l’environnement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-0,29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992358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Propreté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-0,18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93809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Paysage</a:t>
                      </a:r>
                      <a:endParaRPr lang="fr-FR" sz="16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0,08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956787"/>
                  </a:ext>
                </a:extLst>
              </a:tr>
            </a:tbl>
          </a:graphicData>
        </a:graphic>
      </p:graphicFrame>
      <p:pic>
        <p:nvPicPr>
          <p:cNvPr id="10" name="Espace réservé d’image 9" descr="Une photo comportant une personne, une plante, verte, légume">
            <a:extLst>
              <a:ext uri="{FF2B5EF4-FFF2-40B4-BE49-F238E27FC236}">
                <a16:creationId xmlns:a16="http://schemas.microsoft.com/office/drawing/2014/main" id="{CAA82CD4-07C1-403F-9463-C28AF924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17763" cy="6858000"/>
          </a:xfrm>
        </p:spPr>
      </p:pic>
      <p:pic>
        <p:nvPicPr>
          <p:cNvPr id="12" name="Espace réservé d’image 11" descr="Une photo comportant une personne, une plante, verte, légume">
            <a:extLst>
              <a:ext uri="{FF2B5EF4-FFF2-40B4-BE49-F238E27FC236}">
                <a16:creationId xmlns:a16="http://schemas.microsoft.com/office/drawing/2014/main" id="{710A1955-F4D9-4D6A-8F17-5F7D9DC772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</p:spPr>
      </p:pic>
      <p:sp>
        <p:nvSpPr>
          <p:cNvPr id="45" name="Espace réservé du numéro de diapositive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88" y="-654177"/>
            <a:ext cx="11519239" cy="1335591"/>
          </a:xfrm>
        </p:spPr>
        <p:txBody>
          <a:bodyPr rtlCol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i="0" u="none" strike="noStrike" dirty="0">
                <a:solidFill>
                  <a:schemeClr val="tx1"/>
                </a:solidFill>
                <a:effectLst/>
                <a:latin typeface="+mn-lt"/>
              </a:rPr>
              <a:t>II / Comparaison des villes : sondage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7DF035-3D3F-C43C-41AA-B23A954E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81" y="1600051"/>
            <a:ext cx="2025920" cy="133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7ACAC4-A258-C15C-1CA8-01004D18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31" y="1656523"/>
            <a:ext cx="1962137" cy="133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25864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 13">
            <a:extLst>
              <a:ext uri="{FF2B5EF4-FFF2-40B4-BE49-F238E27FC236}">
                <a16:creationId xmlns:a16="http://schemas.microsoft.com/office/drawing/2014/main" id="{BEB1CA54-DF5E-4AAF-90A7-17239843F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261807"/>
              </p:ext>
            </p:extLst>
          </p:nvPr>
        </p:nvGraphicFramePr>
        <p:xfrm>
          <a:off x="1184400" y="1023756"/>
          <a:ext cx="9192963" cy="521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4321">
                  <a:extLst>
                    <a:ext uri="{9D8B030D-6E8A-4147-A177-3AD203B41FA5}">
                      <a16:colId xmlns:a16="http://schemas.microsoft.com/office/drawing/2014/main" val="3688070799"/>
                    </a:ext>
                  </a:extLst>
                </a:gridCol>
                <a:gridCol w="3064321">
                  <a:extLst>
                    <a:ext uri="{9D8B030D-6E8A-4147-A177-3AD203B41FA5}">
                      <a16:colId xmlns:a16="http://schemas.microsoft.com/office/drawing/2014/main" val="3857475189"/>
                    </a:ext>
                  </a:extLst>
                </a:gridCol>
                <a:gridCol w="3064321">
                  <a:extLst>
                    <a:ext uri="{9D8B030D-6E8A-4147-A177-3AD203B41FA5}">
                      <a16:colId xmlns:a16="http://schemas.microsoft.com/office/drawing/2014/main" val="2110374686"/>
                    </a:ext>
                  </a:extLst>
                </a:gridCol>
              </a:tblGrid>
              <a:tr h="1399528"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Montréal, Canada</a:t>
                      </a:r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r>
                        <a:rPr lang="fr-FR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Bangkok, </a:t>
                      </a:r>
                      <a:r>
                        <a:rPr lang="fr-FR" sz="1800" b="0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Thaîlande</a:t>
                      </a:r>
                      <a:r>
                        <a:rPr lang="fr-FR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(Asie du Sud-Est)</a:t>
                      </a:r>
                    </a:p>
                    <a:p>
                      <a:pPr rtl="0"/>
                      <a:endParaRPr lang="fr-FR" sz="1400" b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7827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 social et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économique</a:t>
                      </a:r>
                      <a:endParaRPr lang="fr-FR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“économie locale prospère”, “combler un besoin alimentaire au sein des populations vulnérables”</a:t>
                      </a:r>
                      <a:endParaRPr lang="fr-FR" sz="14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“qualité de l’air nocive pourrait réduire le produit intérieur brut </a:t>
                      </a:r>
                      <a:r>
                        <a:rPr lang="fr-FR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(PIB)”</a:t>
                      </a:r>
                      <a:endParaRPr lang="fr-FR" sz="1400" b="0" dirty="0">
                        <a:effectLst/>
                      </a:endParaRPr>
                    </a:p>
                    <a:p>
                      <a:pPr rtl="0"/>
                      <a:r>
                        <a:rPr lang="fr-FR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asphyxiées”, “pollution atmosphérique ….45,3 décès pour 100 000 personnes”</a:t>
                      </a:r>
                      <a:endParaRPr lang="fr-FR" sz="1400" b="0" dirty="0">
                        <a:effectLst/>
                      </a:endParaRPr>
                    </a:p>
                    <a:p>
                      <a:br>
                        <a:rPr lang="fr-FR" sz="1400" dirty="0"/>
                      </a:br>
                      <a:endParaRPr lang="fr-FR" sz="14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67187"/>
                  </a:ext>
                </a:extLst>
              </a:tr>
            </a:tbl>
          </a:graphicData>
        </a:graphic>
      </p:graphicFrame>
      <p:pic>
        <p:nvPicPr>
          <p:cNvPr id="10" name="Espace réservé d’image 9" descr="Une photo comportant une personne, une plante, verte, légume">
            <a:extLst>
              <a:ext uri="{FF2B5EF4-FFF2-40B4-BE49-F238E27FC236}">
                <a16:creationId xmlns:a16="http://schemas.microsoft.com/office/drawing/2014/main" id="{CAA82CD4-07C1-403F-9463-C28AF924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17763" cy="6858000"/>
          </a:xfrm>
        </p:spPr>
      </p:pic>
      <p:pic>
        <p:nvPicPr>
          <p:cNvPr id="12" name="Espace réservé d’image 11" descr="Une photo comportant une personne, une plante, verte, légume">
            <a:extLst>
              <a:ext uri="{FF2B5EF4-FFF2-40B4-BE49-F238E27FC236}">
                <a16:creationId xmlns:a16="http://schemas.microsoft.com/office/drawing/2014/main" id="{710A1955-F4D9-4D6A-8F17-5F7D9DC772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5720"/>
            <a:ext cx="3048000" cy="6858000"/>
          </a:xfrm>
        </p:spPr>
      </p:pic>
      <p:sp>
        <p:nvSpPr>
          <p:cNvPr id="45" name="Espace réservé du numéro de diapositive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88" y="0"/>
            <a:ext cx="11519239" cy="681414"/>
          </a:xfrm>
        </p:spPr>
        <p:txBody>
          <a:bodyPr rtlCol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i="0" u="none" strike="noStrike" dirty="0">
                <a:solidFill>
                  <a:schemeClr val="tx1"/>
                </a:solidFill>
                <a:effectLst/>
                <a:latin typeface="+mn-lt"/>
              </a:rPr>
              <a:t>II / Comparaison des ville/ régions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7052535-2B00-EFA5-9739-7C032C2E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59" y="1189707"/>
            <a:ext cx="2417762" cy="161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B11984E-04A5-2C98-C0BC-B29157A48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659" y="1189707"/>
            <a:ext cx="2417763" cy="135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27773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 descr="Une photo comportant une personne, une plante, verte, légume">
            <a:extLst>
              <a:ext uri="{FF2B5EF4-FFF2-40B4-BE49-F238E27FC236}">
                <a16:creationId xmlns:a16="http://schemas.microsoft.com/office/drawing/2014/main" id="{710A1955-F4D9-4D6A-8F17-5F7D9DC772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</p:spPr>
      </p:pic>
      <p:sp>
        <p:nvSpPr>
          <p:cNvPr id="45" name="Espace réservé du numéro de diapositive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10" name="Espace réservé d’image 9" descr="Une photo comportant une personne, une plante, verte, légume">
            <a:extLst>
              <a:ext uri="{FF2B5EF4-FFF2-40B4-BE49-F238E27FC236}">
                <a16:creationId xmlns:a16="http://schemas.microsoft.com/office/drawing/2014/main" id="{CAA82CD4-07C1-403F-9463-C28AF924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17763" cy="6858000"/>
          </a:xfrm>
        </p:spPr>
      </p:pic>
      <p:graphicFrame>
        <p:nvGraphicFramePr>
          <p:cNvPr id="13" name="Tableau 13">
            <a:extLst>
              <a:ext uri="{FF2B5EF4-FFF2-40B4-BE49-F238E27FC236}">
                <a16:creationId xmlns:a16="http://schemas.microsoft.com/office/drawing/2014/main" id="{BEB1CA54-DF5E-4AAF-90A7-17239843F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054441"/>
              </p:ext>
            </p:extLst>
          </p:nvPr>
        </p:nvGraphicFramePr>
        <p:xfrm>
          <a:off x="1208881" y="1268551"/>
          <a:ext cx="9192963" cy="438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4321">
                  <a:extLst>
                    <a:ext uri="{9D8B030D-6E8A-4147-A177-3AD203B41FA5}">
                      <a16:colId xmlns:a16="http://schemas.microsoft.com/office/drawing/2014/main" val="3688070799"/>
                    </a:ext>
                  </a:extLst>
                </a:gridCol>
                <a:gridCol w="3064321">
                  <a:extLst>
                    <a:ext uri="{9D8B030D-6E8A-4147-A177-3AD203B41FA5}">
                      <a16:colId xmlns:a16="http://schemas.microsoft.com/office/drawing/2014/main" val="3857475189"/>
                    </a:ext>
                  </a:extLst>
                </a:gridCol>
                <a:gridCol w="3064321">
                  <a:extLst>
                    <a:ext uri="{9D8B030D-6E8A-4147-A177-3AD203B41FA5}">
                      <a16:colId xmlns:a16="http://schemas.microsoft.com/office/drawing/2014/main" val="2110374686"/>
                    </a:ext>
                  </a:extLst>
                </a:gridCol>
              </a:tblGrid>
              <a:tr h="1399528"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Montréal, Canada</a:t>
                      </a:r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endParaRPr lang="fr-FR" sz="1800" b="0" i="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r>
                        <a:rPr lang="fr-FR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Bangkok, </a:t>
                      </a:r>
                      <a:r>
                        <a:rPr lang="fr-FR" sz="1800" b="0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Thaîlande</a:t>
                      </a:r>
                      <a:r>
                        <a:rPr lang="fr-FR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(Asie du Sud-Est)</a:t>
                      </a:r>
                    </a:p>
                    <a:p>
                      <a:pPr rtl="0"/>
                      <a:endParaRPr lang="fr-FR" sz="1400" b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7827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environnementale</a:t>
                      </a:r>
                      <a:endParaRPr lang="fr-FR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“adaptation aux changements climatiques”, “biodiversité en ville”</a:t>
                      </a:r>
                      <a:endParaRPr lang="fr-FR" b="0" dirty="0">
                        <a:effectLst/>
                      </a:endParaRPr>
                    </a:p>
                    <a:p>
                      <a:br>
                        <a:rPr lang="fr-FR" dirty="0"/>
                      </a:br>
                      <a:endParaRPr lang="fr-FR" sz="14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“niveaux particulièrement élevés de PM2 (particules fines)”, ici  280 𝜇g par m^2 (50 est la limite)</a:t>
                      </a:r>
                      <a:endParaRPr lang="fr-FR" b="0" dirty="0">
                        <a:effectLst/>
                      </a:endParaRPr>
                    </a:p>
                    <a:p>
                      <a:br>
                        <a:rPr lang="fr-FR" dirty="0"/>
                      </a:br>
                      <a:br>
                        <a:rPr lang="fr-FR" sz="1400" dirty="0"/>
                      </a:br>
                      <a:endParaRPr lang="fr-FR" sz="14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67187"/>
                  </a:ext>
                </a:extLst>
              </a:tr>
            </a:tbl>
          </a:graphicData>
        </a:graphic>
      </p:graphicFrame>
      <p:pic>
        <p:nvPicPr>
          <p:cNvPr id="6148" name="Picture 4">
            <a:extLst>
              <a:ext uri="{FF2B5EF4-FFF2-40B4-BE49-F238E27FC236}">
                <a16:creationId xmlns:a16="http://schemas.microsoft.com/office/drawing/2014/main" id="{77052535-2B00-EFA5-9739-7C032C2E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1945"/>
            <a:ext cx="2417762" cy="161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B11984E-04A5-2C98-C0BC-B29157A48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78" y="1438704"/>
            <a:ext cx="2417763" cy="135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4B3F7F2-7AED-F2F1-FA2A-24616A1B87E9}"/>
              </a:ext>
            </a:extLst>
          </p:cNvPr>
          <p:cNvSpPr txBox="1"/>
          <p:nvPr/>
        </p:nvSpPr>
        <p:spPr>
          <a:xfrm>
            <a:off x="2249320" y="6029235"/>
            <a:ext cx="11519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sng" strike="noStrike" dirty="0">
                <a:solidFill>
                  <a:srgbClr val="8BC34A"/>
                </a:solidFill>
                <a:effectLst/>
                <a:latin typeface="Arial" panose="020B0604020202020204" pitchFamily="34" charset="0"/>
              </a:rPr>
              <a:t>x</a:t>
            </a:r>
            <a:endParaRPr lang="fr-DZ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88" y="-654177"/>
            <a:ext cx="11519239" cy="1335591"/>
          </a:xfrm>
        </p:spPr>
        <p:txBody>
          <a:bodyPr rtlCol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i="0" u="none" strike="noStrike" dirty="0">
                <a:solidFill>
                  <a:schemeClr val="tx1"/>
                </a:solidFill>
                <a:effectLst/>
                <a:latin typeface="+mn-lt"/>
              </a:rPr>
              <a:t>II / Comparaison des ville/ régions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85355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FBA3FD8-BFC4-6033-3407-83248514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t>14</a:t>
            </a:fld>
            <a:endParaRPr lang="fr-FR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D04A5EC-5BFF-A786-69BE-FE43E0BAA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458"/>
            <a:ext cx="12070080" cy="67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3200" b="1" i="0" u="none" strike="noStrike" cap="none" normalizeH="0" baseline="0" dirty="0">
                <a:ln>
                  <a:noFill/>
                </a:ln>
                <a:effectLst/>
                <a:latin typeface="Roboto Slab" pitchFamily="2" charset="0"/>
                <a:cs typeface="Roboto Slab" pitchFamily="2" charset="0"/>
              </a:rPr>
              <a:t>II / Comment faire en sorte qu’une ville devienne agricole</a:t>
            </a:r>
            <a:r>
              <a:rPr kumimoji="0" lang="fr-DZ" altLang="fr-DZ" sz="32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 </a:t>
            </a:r>
            <a:endParaRPr kumimoji="0" lang="fr-DZ" altLang="fr-DZ" sz="32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                  </a:t>
            </a:r>
            <a:b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Au niveau collectif  </a:t>
            </a:r>
            <a:endParaRPr kumimoji="0" lang="fr-DZ" altLang="fr-DZ" sz="2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Culture en pleine terre (jardins partagés, toit, rue, ..)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Culture avec des LED </a:t>
            </a: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Au niveau des entreprises</a:t>
            </a:r>
            <a:endParaRPr kumimoji="0" lang="fr-DZ" altLang="fr-DZ" sz="2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Impact écologique pour une politique de responsabilité sociétale des entreprises (RSE)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Potager collectif fait en 2015  par le Groupe ADP (l’aéroport de Paris)</a:t>
            </a: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Au niveau étatiques / territorial</a:t>
            </a:r>
            <a:endParaRPr kumimoji="0" lang="fr-DZ" altLang="fr-DZ" sz="2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L’Union Européenne (UE) s’engage à réduire les émissions de gaz à effet de serre (</a:t>
            </a:r>
            <a:r>
              <a:rPr kumimoji="0" lang="fr-DZ" altLang="fr-DZ" sz="2400" b="0" i="0" u="none" strike="noStrike" cap="none" normalizeH="0" baseline="0" dirty="0" err="1">
                <a:ln>
                  <a:noFill/>
                </a:ln>
                <a:effectLst/>
                <a:latin typeface="Roboto" panose="02000000000000000000" pitchFamily="2" charset="0"/>
              </a:rPr>
              <a:t>ges</a:t>
            </a: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) d’au moins 55 % d’ ici 2030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Conférence des parties,   COP 25 organisée en 2019  (avec 196 États) : </a:t>
            </a: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réduire le réchauffement climatique (1.5°C)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réduire les gaz à effet de serre (C02) d’ici 2030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aider les pays en développement</a:t>
            </a: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88E5CF-26AB-7FBE-0578-0E9CC3E3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33" y="995400"/>
            <a:ext cx="2013430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E8119BCB-ABEB-58AC-599F-04ADBB080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764" y="-5699125"/>
            <a:ext cx="136932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5534CF3-6989-F4B1-3FB3-ECAD2324C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164" y="1229400"/>
            <a:ext cx="1917051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70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6C44FAC-41CD-F2D5-922B-81ED7B6F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27" y="298174"/>
            <a:ext cx="8770571" cy="863150"/>
          </a:xfrm>
        </p:spPr>
        <p:txBody>
          <a:bodyPr/>
          <a:lstStyle/>
          <a:p>
            <a:r>
              <a:rPr lang="fr-FR" dirty="0"/>
              <a:t>II/Réflexions sur la serre  </a:t>
            </a:r>
            <a:endParaRPr lang="fr-DZ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ED385D-C853-58C9-411E-162E1A1E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61324"/>
            <a:ext cx="10342941" cy="539850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S</a:t>
            </a:r>
            <a:r>
              <a:rPr lang="fr-FR" sz="1800" b="1" i="0" u="none" strike="noStrike" dirty="0">
                <a:effectLst/>
              </a:rPr>
              <a:t>tructure généralement close destinée à la production agricole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Il y a 4 types : traditionnelle, à parois inclinées, curvilinéaire, polygonale</a:t>
            </a:r>
          </a:p>
          <a:p>
            <a:pPr marL="285750" indent="-285750">
              <a:buFontTx/>
              <a:buChar char="-"/>
            </a:pPr>
            <a:endParaRPr lang="fr-FR" b="1" dirty="0"/>
          </a:p>
          <a:p>
            <a:pPr marL="285750" indent="-285750">
              <a:buFontTx/>
              <a:buChar char="-"/>
            </a:pPr>
            <a:endParaRPr lang="fr-FR" b="1" dirty="0"/>
          </a:p>
          <a:p>
            <a:pPr marL="285750" indent="-285750">
              <a:buFontTx/>
              <a:buChar char="-"/>
            </a:pPr>
            <a:endParaRPr lang="fr-FR" b="1" dirty="0"/>
          </a:p>
          <a:p>
            <a:pPr marL="285750" indent="-285750">
              <a:buFontTx/>
              <a:buChar char="-"/>
            </a:pPr>
            <a:endParaRPr lang="fr-FR" b="1" dirty="0"/>
          </a:p>
          <a:p>
            <a:pPr marL="285750" indent="-285750">
              <a:buFontTx/>
              <a:buChar char="-"/>
            </a:pP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La plus optimale est  :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serre à parois inclinées</a:t>
            </a:r>
          </a:p>
          <a:p>
            <a:r>
              <a:rPr lang="fr-FR" dirty="0">
                <a:solidFill>
                  <a:srgbClr val="000000"/>
                </a:solidFill>
              </a:rPr>
              <a:t>	- avec une structure en aluminium (ne rouille pas, légère, résistante)</a:t>
            </a:r>
          </a:p>
          <a:p>
            <a:r>
              <a:rPr lang="fr-FR" dirty="0">
                <a:solidFill>
                  <a:srgbClr val="000000"/>
                </a:solidFill>
              </a:rPr>
              <a:t>	-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de 500 à 2 500 € pour 4m²</a:t>
            </a:r>
          </a:p>
          <a:p>
            <a:r>
              <a:rPr lang="fr-FR" sz="1800" b="0" dirty="0">
                <a:solidFill>
                  <a:srgbClr val="000000"/>
                </a:solidFill>
                <a:effectLst/>
              </a:rPr>
              <a:t>	- fixation à différents endroits</a:t>
            </a:r>
          </a:p>
          <a:p>
            <a:r>
              <a:rPr lang="fr-FR" dirty="0">
                <a:solidFill>
                  <a:srgbClr val="000000"/>
                </a:solidFill>
              </a:rPr>
              <a:t>	- revêtement en verre (meilleur luminosité, entretient </a:t>
            </a:r>
            <a:r>
              <a:rPr lang="fr-FR" dirty="0" err="1">
                <a:solidFill>
                  <a:srgbClr val="000000"/>
                </a:solidFill>
              </a:rPr>
              <a:t>facil</a:t>
            </a:r>
            <a:r>
              <a:rPr lang="fr-FR" dirty="0">
                <a:solidFill>
                  <a:srgbClr val="000000"/>
                </a:solidFill>
              </a:rPr>
              <a:t>)</a:t>
            </a:r>
            <a:endParaRPr lang="fr-FR" sz="1800" b="0" dirty="0">
              <a:effectLst/>
            </a:endParaRPr>
          </a:p>
          <a:p>
            <a:endParaRPr lang="fr-DZ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92124-6C0D-5F78-78A7-CC3DA30A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t>15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267F2D-0E24-77AB-9E3A-21A88AF4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4" y="2226443"/>
            <a:ext cx="2548860" cy="16540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B90996-C481-59A4-777E-B9E2EADB6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404" y="2226443"/>
            <a:ext cx="2648701" cy="16540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612B9A3-0BF4-B485-2DAC-42A33DA01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85" y="2154863"/>
            <a:ext cx="2804961" cy="1732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FCEB86-D78F-70EB-6B94-C76C5AFE8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166" y="2182102"/>
            <a:ext cx="2748090" cy="17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9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8476" y="124423"/>
            <a:ext cx="7134415" cy="1843087"/>
          </a:xfrm>
        </p:spPr>
        <p:txBody>
          <a:bodyPr rtlCol="0" anchor="b"/>
          <a:lstStyle/>
          <a:p>
            <a:pPr rtl="0"/>
            <a:r>
              <a:rPr lang="fr-FR" dirty="0"/>
              <a:t>Quels sont les paramètres à surveiller dans une serre !!!!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70726" y="2370416"/>
            <a:ext cx="5485331" cy="3397291"/>
          </a:xfrm>
        </p:spPr>
        <p:txBody>
          <a:bodyPr rtlCol="0">
            <a:norm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fr-FR" sz="2400" dirty="0"/>
              <a:t>L’aération (ventilation) 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400" dirty="0"/>
              <a:t>La température   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400" dirty="0"/>
              <a:t>L’humidité 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400" dirty="0"/>
              <a:t>La teneur en CO2</a:t>
            </a:r>
          </a:p>
          <a:p>
            <a:pPr marL="285750" indent="-285750" rtl="0">
              <a:buFont typeface="Wingdings" panose="05000000000000000000" charset="0"/>
              <a:buChar char="q"/>
            </a:pPr>
            <a:r>
              <a:rPr lang="fr-FR" sz="2400" dirty="0"/>
              <a:t>L’éclairage </a:t>
            </a:r>
          </a:p>
          <a:p>
            <a:pPr marL="285750" indent="-285750" rtl="0">
              <a:buFont typeface="Wingdings" panose="05000000000000000000" charset="0"/>
              <a:buChar char="q"/>
            </a:pPr>
            <a:endParaRPr lang="fr-FR" sz="2400" dirty="0"/>
          </a:p>
          <a:p>
            <a:pPr marL="285750" indent="-285750" rtl="0">
              <a:buFont typeface="Wingdings" panose="05000000000000000000" charset="0"/>
              <a:buChar char="q"/>
            </a:pPr>
            <a:endParaRPr lang="fr-FR" sz="2400" dirty="0"/>
          </a:p>
          <a:p>
            <a:pPr marL="285750" indent="-285750" rtl="0">
              <a:buFont typeface="Wingdings" panose="05000000000000000000" charset="0"/>
              <a:buChar char="q"/>
            </a:pPr>
            <a:endParaRPr lang="fr-FR" sz="2400" dirty="0"/>
          </a:p>
          <a:p>
            <a:pPr marL="285750" indent="-285750" rtl="0"/>
            <a:endParaRPr lang="fr-FR" sz="2400" dirty="0"/>
          </a:p>
        </p:txBody>
      </p:sp>
      <p:pic>
        <p:nvPicPr>
          <p:cNvPr id="21" name="Espace réservé d’image 20" descr="Terrain de semis au soleil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  <p:pic>
        <p:nvPicPr>
          <p:cNvPr id="16" name="Espace réservé d’image 15" descr="Terrain de semis au soleil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252"/>
          <a:stretch>
            <a:fillRect/>
          </a:stretch>
        </p:blipFill>
        <p:spPr/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16</a:t>
            </a:fld>
            <a:endParaRPr lang="fr-FR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6F5F8-673D-E121-1932-322B1D84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38" y="137506"/>
            <a:ext cx="7134415" cy="775693"/>
          </a:xfrm>
        </p:spPr>
        <p:txBody>
          <a:bodyPr>
            <a:normAutofit fontScale="90000"/>
          </a:bodyPr>
          <a:lstStyle/>
          <a:p>
            <a:r>
              <a:rPr lang="fr-FR" dirty="0"/>
              <a:t>Modèle de la </a:t>
            </a:r>
            <a:r>
              <a:rPr lang="fr-FR" dirty="0" err="1"/>
              <a:t>mini-serre</a:t>
            </a:r>
            <a:r>
              <a:rPr lang="fr-FR" dirty="0"/>
              <a:t> proposé</a:t>
            </a:r>
            <a:endParaRPr lang="fr-DZ" dirty="0"/>
          </a:p>
        </p:txBody>
      </p:sp>
      <p:pic>
        <p:nvPicPr>
          <p:cNvPr id="14" name="Espace réservé du contenu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FE0C94D-B18F-5184-3D1F-6C68BA2EC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32"/>
          <a:stretch/>
        </p:blipFill>
        <p:spPr>
          <a:xfrm rot="16200000">
            <a:off x="1686629" y="392607"/>
            <a:ext cx="2510942" cy="4808749"/>
          </a:xfrm>
        </p:spPr>
      </p:pic>
      <p:pic>
        <p:nvPicPr>
          <p:cNvPr id="10" name="Espace réservé pour une image  9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9CA8D279-E372-DF16-D019-5C281636CC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771" b="18771"/>
          <a:stretch>
            <a:fillRect/>
          </a:stretch>
        </p:blipFill>
        <p:spPr>
          <a:xfrm>
            <a:off x="8766314" y="0"/>
            <a:ext cx="3425686" cy="2852986"/>
          </a:xfrm>
        </p:spPr>
      </p:pic>
      <p:pic>
        <p:nvPicPr>
          <p:cNvPr id="12" name="Espace réservé pour une image  11" descr="Une image contenant texte, intérieur, mur, portable&#10;&#10;Description générée automatiquement">
            <a:extLst>
              <a:ext uri="{FF2B5EF4-FFF2-40B4-BE49-F238E27FC236}">
                <a16:creationId xmlns:a16="http://schemas.microsoft.com/office/drawing/2014/main" id="{98E932E8-DCC8-D413-1C93-90E24DED9B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0018" b="10018"/>
          <a:stretch>
            <a:fillRect/>
          </a:stretch>
        </p:blipFill>
        <p:spPr/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E0F9B3C-259A-BB63-FAD4-42896E3A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fr-FR" smtClean="0"/>
              <a:t>17</a:t>
            </a:fld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910FFF-F9B0-F5AD-C2A4-FDC9F021B457}"/>
              </a:ext>
            </a:extLst>
          </p:cNvPr>
          <p:cNvSpPr txBox="1"/>
          <p:nvPr/>
        </p:nvSpPr>
        <p:spPr>
          <a:xfrm>
            <a:off x="1249680" y="1057161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kit </a:t>
            </a:r>
            <a:r>
              <a:rPr lang="fr-FR" dirty="0" err="1"/>
              <a:t>senseCAP</a:t>
            </a:r>
            <a:r>
              <a:rPr lang="fr-FR" dirty="0"/>
              <a:t> K1100</a:t>
            </a:r>
            <a:endParaRPr lang="fr-DZ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0BC03D-85D2-5B8D-6990-B01C678AA933}"/>
              </a:ext>
            </a:extLst>
          </p:cNvPr>
          <p:cNvSpPr txBox="1"/>
          <p:nvPr/>
        </p:nvSpPr>
        <p:spPr>
          <a:xfrm>
            <a:off x="423653" y="4266064"/>
            <a:ext cx="50368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Wio</a:t>
            </a:r>
            <a:r>
              <a:rPr lang="fr-FR" dirty="0"/>
              <a:t> terminal (microcontrôleur)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Capteur température et humidité SHT40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Capteur humidité du sol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Capteur Co2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Capteur lumière (intégré)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BUZZER(intégré)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DZ" dirty="0"/>
          </a:p>
        </p:txBody>
      </p:sp>
    </p:spTree>
    <p:extLst>
      <p:ext uri="{BB962C8B-B14F-4D97-AF65-F5344CB8AC3E}">
        <p14:creationId xmlns:p14="http://schemas.microsoft.com/office/powerpoint/2010/main" val="15434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6280" y="134620"/>
            <a:ext cx="7134225" cy="767715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dirty="0"/>
              <a:t>Les résultats obtenus 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0550" y="902335"/>
            <a:ext cx="7238577" cy="5725356"/>
          </a:xfrm>
        </p:spPr>
        <p:txBody>
          <a:bodyPr rtlCol="0">
            <a:noAutofit/>
          </a:bodyPr>
          <a:lstStyle/>
          <a:p>
            <a:pPr rtl="0"/>
            <a:r>
              <a:rPr lang="fr-FR" sz="2000" b="1" dirty="0"/>
              <a:t>Dans un sol Humide</a:t>
            </a:r>
          </a:p>
          <a:p>
            <a:pPr rtl="0"/>
            <a:r>
              <a:rPr lang="fr-FR" sz="2000" dirty="0"/>
              <a:t>Humidité du sol  humide est comprise entre 30 et 70%</a:t>
            </a:r>
          </a:p>
          <a:p>
            <a:pPr rtl="0"/>
            <a:r>
              <a:rPr lang="fr-FR" sz="2000" dirty="0"/>
              <a:t>Les autres paramètres dépendent de l’environnement</a:t>
            </a:r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18</a:t>
            </a:fld>
            <a:endParaRPr lang="fr-FR" dirty="0"/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Espace réservé pour une image  12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E1C33707-13C9-40E8-9CE8-D4BF8B96138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8771" b="18771"/>
          <a:stretch>
            <a:fillRect/>
          </a:stretch>
        </p:blipFill>
        <p:spPr/>
      </p:pic>
      <p:pic>
        <p:nvPicPr>
          <p:cNvPr id="19" name="Espace réservé pour une image  18" descr="Une image contenant texte, mur, intérieur&#10;&#10;Description générée automatiquement">
            <a:extLst>
              <a:ext uri="{FF2B5EF4-FFF2-40B4-BE49-F238E27FC236}">
                <a16:creationId xmlns:a16="http://schemas.microsoft.com/office/drawing/2014/main" id="{64B56BB8-B81A-3EEB-AC20-0C41A73357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27510" b="27510"/>
          <a:stretch>
            <a:fillRect/>
          </a:stretch>
        </p:blipFill>
        <p:spPr/>
      </p:pic>
      <p:pic>
        <p:nvPicPr>
          <p:cNvPr id="23" name="Image 22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556699FB-601B-C633-7B97-2A952B0522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026" b="7936"/>
          <a:stretch/>
        </p:blipFill>
        <p:spPr>
          <a:xfrm rot="5400000">
            <a:off x="1995762" y="2145439"/>
            <a:ext cx="3264694" cy="446024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6280" y="134620"/>
            <a:ext cx="7134225" cy="767715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dirty="0"/>
              <a:t>Les résultats obtenus 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0550" y="902335"/>
            <a:ext cx="6535807" cy="5725356"/>
          </a:xfrm>
        </p:spPr>
        <p:txBody>
          <a:bodyPr rtlCol="0">
            <a:noAutofit/>
          </a:bodyPr>
          <a:lstStyle/>
          <a:p>
            <a:pPr rtl="0"/>
            <a:r>
              <a:rPr lang="fr-FR" sz="2000" dirty="0"/>
              <a:t>Dans un sol sec</a:t>
            </a:r>
          </a:p>
          <a:p>
            <a:pPr rtl="0"/>
            <a:r>
              <a:rPr lang="fr-FR" sz="2000" dirty="0"/>
              <a:t>Humidité du sol  sec doit être comprise entre 0 et 30%</a:t>
            </a:r>
          </a:p>
          <a:p>
            <a:pPr rtl="0"/>
            <a:r>
              <a:rPr lang="fr-FR" sz="2000" dirty="0"/>
              <a:t>Les autres paramètres dépendent de l’environnement</a:t>
            </a:r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  <a:p>
            <a:pPr rtl="0"/>
            <a:endParaRPr lang="fr-FR" sz="2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19</a:t>
            </a:fld>
            <a:endParaRPr lang="fr-FR" dirty="0"/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Espace réservé pour une image  3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249B02DB-633D-7686-25CC-120B9D771D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7577" t="13000" r="7577" b="7036"/>
          <a:stretch/>
        </p:blipFill>
        <p:spPr>
          <a:xfrm>
            <a:off x="6365748" y="3391337"/>
            <a:ext cx="5810040" cy="3483963"/>
          </a:xfrm>
        </p:spPr>
      </p:pic>
      <p:pic>
        <p:nvPicPr>
          <p:cNvPr id="39" name="Espace réservé pour une image 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90C801-C286-A832-00A2-D56B6F1D2D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18771" b="18771"/>
          <a:stretch>
            <a:fillRect/>
          </a:stretch>
        </p:blipFill>
        <p:spPr>
          <a:xfrm>
            <a:off x="8907909" y="-9939"/>
            <a:ext cx="3293877" cy="2743212"/>
          </a:xfrm>
        </p:spPr>
      </p:pic>
      <p:pic>
        <p:nvPicPr>
          <p:cNvPr id="41" name="Image 40" descr="Une image contenant texte, intérieur, mur, moniteur&#10;&#10;Description générée automatiquement">
            <a:extLst>
              <a:ext uri="{FF2B5EF4-FFF2-40B4-BE49-F238E27FC236}">
                <a16:creationId xmlns:a16="http://schemas.microsoft.com/office/drawing/2014/main" id="{160BEDD9-11F1-C026-0A13-5B0A8E82D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319" r="20876" b="2196"/>
          <a:stretch/>
        </p:blipFill>
        <p:spPr>
          <a:xfrm rot="5400000">
            <a:off x="1471281" y="2823972"/>
            <a:ext cx="318527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278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’image 18" descr="Tracteur pulvérisant des cultur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3048" y="76729"/>
            <a:ext cx="12188952" cy="6858000"/>
          </a:xfr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5291" y="1270113"/>
            <a:ext cx="7350270" cy="3807805"/>
          </a:xfrm>
        </p:spPr>
        <p:txBody>
          <a:bodyPr rtlCol="0"/>
          <a:lstStyle/>
          <a:p>
            <a:pPr rtl="0"/>
            <a:r>
              <a:rPr lang="fr-FR" i="0" dirty="0">
                <a:solidFill>
                  <a:schemeClr val="tx1"/>
                </a:solidFill>
                <a:effectLst/>
                <a:latin typeface="ui-monospace"/>
              </a:rPr>
              <a:t>Problématique</a:t>
            </a:r>
            <a:r>
              <a:rPr lang="fr-FR" b="0" i="0" dirty="0">
                <a:solidFill>
                  <a:schemeClr val="tx1"/>
                </a:solidFill>
                <a:effectLst/>
                <a:latin typeface="ui-monospace"/>
              </a:rPr>
              <a:t>  </a:t>
            </a:r>
            <a:br>
              <a:rPr lang="fr-FR" b="0" i="0" dirty="0">
                <a:solidFill>
                  <a:schemeClr val="tx1"/>
                </a:solidFill>
                <a:effectLst/>
                <a:latin typeface="ui-monospace"/>
              </a:rPr>
            </a:br>
            <a:r>
              <a:rPr lang="fr-FR" b="0" i="0" dirty="0">
                <a:solidFill>
                  <a:schemeClr val="tx1"/>
                </a:solidFill>
                <a:effectLst/>
                <a:latin typeface="ui-monospace"/>
              </a:rPr>
              <a:t>l'agriculture urbaine peut-elle  améliorer la qualité de vie et de l'environnement?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Sous-titre 15"/>
          <p:cNvSpPr>
            <a:spLocks noGrp="1"/>
          </p:cNvSpPr>
          <p:nvPr>
            <p:ph type="body" sz="quarter" idx="14"/>
          </p:nvPr>
        </p:nvSpPr>
        <p:spPr>
          <a:xfrm>
            <a:off x="4855318" y="4381157"/>
            <a:ext cx="3745435" cy="1025640"/>
          </a:xfrm>
        </p:spPr>
        <p:txBody>
          <a:bodyPr rtlCol="0"/>
          <a:lstStyle/>
          <a:p>
            <a:pPr rtl="0"/>
            <a:r>
              <a:rPr lang="fr-FR" dirty="0"/>
              <a:t>Groupe N°2: « AMOMY »</a:t>
            </a:r>
          </a:p>
          <a:p>
            <a:pPr rtl="0"/>
            <a:endParaRPr lang="fr-FR" dirty="0"/>
          </a:p>
        </p:txBody>
      </p:sp>
      <p:sp>
        <p:nvSpPr>
          <p:cNvPr id="5" name="Forme libre : Forme 4"/>
          <p:cNvSpPr/>
          <p:nvPr/>
        </p:nvSpPr>
        <p:spPr>
          <a:xfrm rot="21300000" flipH="1">
            <a:off x="2263306" y="962960"/>
            <a:ext cx="8238576" cy="442211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6F5F8-673D-E121-1932-322B1D84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25" y="117445"/>
            <a:ext cx="7134415" cy="775693"/>
          </a:xfrm>
        </p:spPr>
        <p:txBody>
          <a:bodyPr>
            <a:normAutofit fontScale="90000"/>
          </a:bodyPr>
          <a:lstStyle/>
          <a:p>
            <a:r>
              <a:rPr lang="fr-FR" dirty="0"/>
              <a:t>Vers une serre autonome</a:t>
            </a:r>
            <a:endParaRPr lang="fr-DZ" dirty="0"/>
          </a:p>
        </p:txBody>
      </p:sp>
      <p:pic>
        <p:nvPicPr>
          <p:cNvPr id="10" name="Espace réservé pour une image  9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9CA8D279-E372-DF16-D019-5C281636CC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8771" b="18771"/>
          <a:stretch>
            <a:fillRect/>
          </a:stretch>
        </p:blipFill>
        <p:spPr>
          <a:xfrm>
            <a:off x="8766314" y="0"/>
            <a:ext cx="3425686" cy="2852986"/>
          </a:xfrm>
        </p:spPr>
      </p:pic>
      <p:pic>
        <p:nvPicPr>
          <p:cNvPr id="12" name="Espace réservé pour une image  11" descr="Une image contenant texte, intérieur, mur, portable&#10;&#10;Description générée automatiquement">
            <a:extLst>
              <a:ext uri="{FF2B5EF4-FFF2-40B4-BE49-F238E27FC236}">
                <a16:creationId xmlns:a16="http://schemas.microsoft.com/office/drawing/2014/main" id="{98E932E8-DCC8-D413-1C93-90E24DED9B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018" b="10018"/>
          <a:stretch>
            <a:fillRect/>
          </a:stretch>
        </p:blipFill>
        <p:spPr/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E0F9B3C-259A-BB63-FAD4-42896E3A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fr-FR" smtClean="0"/>
              <a:t>20</a:t>
            </a:fld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0BC03D-85D2-5B8D-6990-B01C678AA933}"/>
              </a:ext>
            </a:extLst>
          </p:cNvPr>
          <p:cNvSpPr txBox="1"/>
          <p:nvPr/>
        </p:nvSpPr>
        <p:spPr>
          <a:xfrm>
            <a:off x="349567" y="1471996"/>
            <a:ext cx="72105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400" dirty="0"/>
              <a:t>Arrosage automatique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400" dirty="0"/>
              <a:t>Ouverture automatique des porte de la serre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400" dirty="0"/>
              <a:t>Partage de paramètre de suivie par SMS </a:t>
            </a:r>
          </a:p>
          <a:p>
            <a:r>
              <a:rPr lang="fr-FR" sz="2400" dirty="0"/>
              <a:t>                      ou sur application</a:t>
            </a:r>
          </a:p>
          <a:p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400" dirty="0"/>
              <a:t>Gestion de lumière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400" dirty="0"/>
              <a:t>………….</a:t>
            </a:r>
          </a:p>
        </p:txBody>
      </p:sp>
    </p:spTree>
    <p:extLst>
      <p:ext uri="{BB962C8B-B14F-4D97-AF65-F5344CB8AC3E}">
        <p14:creationId xmlns:p14="http://schemas.microsoft.com/office/powerpoint/2010/main" val="13665406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72A859-98C7-9B14-25A3-1F938A426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626" y="1667958"/>
            <a:ext cx="1028429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</a:rPr>
              <a:t>Défis actuels : 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</a:rPr>
              <a:t>8.1 milliard en 2025 (7.2 actuellement)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</a:rPr>
              <a:t>qualité de l’air  : plus de 36 milliard de tonne de C02 en 2022  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</a:rPr>
              <a:t>Réserve de pétrole : centaine d’année si pas de nouveauté</a:t>
            </a:r>
            <a:endParaRPr kumimoji="0" lang="fr-FR" altLang="fr-DZ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DZ" altLang="fr-DZ" sz="24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fr-DZ" altLang="fr-DZ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F50753-688D-BBEE-49FB-C2AC0EC7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243838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96B1E4B1-8F1F-B732-56EE-6305821D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45" y="3611304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CB6625E-A618-16E9-F337-8648252E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604" y="4892337"/>
            <a:ext cx="23336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C86EEA-235E-F41D-A853-5B7ABA2E34B5}"/>
              </a:ext>
            </a:extLst>
          </p:cNvPr>
          <p:cNvSpPr txBox="1"/>
          <p:nvPr/>
        </p:nvSpPr>
        <p:spPr>
          <a:xfrm>
            <a:off x="1463040" y="20526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3200" b="1" i="0" u="none" strike="noStrike" cap="none" normalizeH="0" baseline="0" dirty="0">
                <a:ln>
                  <a:noFill/>
                </a:ln>
                <a:effectLst/>
                <a:cs typeface="Roboto Slab" pitchFamily="2" charset="0"/>
              </a:rPr>
              <a:t>Conclusion</a:t>
            </a:r>
            <a:endParaRPr kumimoji="0" lang="fr-DZ" altLang="fr-DZ" sz="11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2BAEF0-875A-8AB0-DE56-51CAF855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t>21</a:t>
            </a:fld>
            <a:endParaRPr lang="fr-FR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Semis poussant dans un terrain au soleil 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4" name="Sous-titre 53"/>
          <p:cNvSpPr>
            <a:spLocks noGrp="1"/>
          </p:cNvSpPr>
          <p:nvPr>
            <p:ph type="subTitle"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rtl="0"/>
            <a:r>
              <a:rPr lang="fr-FR"/>
              <a:t>Walt Disney</a:t>
            </a:r>
          </a:p>
          <a:p>
            <a:pPr rtl="0"/>
            <a:endParaRPr lang="fr-FR" dirty="0"/>
          </a:p>
        </p:txBody>
      </p:sp>
      <p:sp>
        <p:nvSpPr>
          <p:cNvPr id="45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109728" rIns="109728" bIns="91440" rtlCol="0" anchor="b">
            <a:norm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rtl="0"/>
            <a:fld id="{FAEF9944-A4F6-4C59-AEBD-678D6480B8EA}" type="slidenum">
              <a:rPr lang="fr-FR" smtClean="0"/>
              <a:t>22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E737FA7-D2A0-2103-8BFA-A8039E40755C}"/>
              </a:ext>
            </a:extLst>
          </p:cNvPr>
          <p:cNvSpPr txBox="1"/>
          <p:nvPr/>
        </p:nvSpPr>
        <p:spPr>
          <a:xfrm>
            <a:off x="999306" y="1037341"/>
            <a:ext cx="6261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Merci pour votre attention</a:t>
            </a:r>
            <a:endParaRPr lang="fr-DZ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2932" y="278296"/>
            <a:ext cx="5523068" cy="6351104"/>
          </a:xfrm>
        </p:spPr>
        <p:txBody>
          <a:bodyPr rtlCol="0" anchor="t">
            <a:noAutofit/>
          </a:bodyPr>
          <a:lstStyle/>
          <a:p>
            <a:pPr rtl="0"/>
            <a:r>
              <a:rPr lang="fr-FR" sz="2000" b="1" dirty="0"/>
              <a:t>Nos contacts:</a:t>
            </a:r>
          </a:p>
          <a:p>
            <a:pPr rtl="0"/>
            <a:endParaRPr lang="fr-FR" sz="2000" dirty="0"/>
          </a:p>
          <a:p>
            <a:r>
              <a:rPr lang="fr-FR" sz="2000" dirty="0"/>
              <a:t>Emails:</a:t>
            </a:r>
          </a:p>
          <a:p>
            <a:r>
              <a:rPr lang="fr-FR" sz="2000" dirty="0">
                <a:hlinkClick r:id="rId3"/>
              </a:rPr>
              <a:t>Amine.ACHAIBOU@etu.uca.fr</a:t>
            </a:r>
            <a:endParaRPr lang="fr-FR" sz="2000" dirty="0"/>
          </a:p>
          <a:p>
            <a:r>
              <a:rPr lang="fr-FR" sz="2000" dirty="0">
                <a:hlinkClick r:id="rId4"/>
              </a:rPr>
              <a:t>Mohamed.ZINOUNZ@etu.uca.fr</a:t>
            </a:r>
            <a:endParaRPr lang="fr-FR" sz="2000" dirty="0"/>
          </a:p>
          <a:p>
            <a:r>
              <a:rPr lang="fr-FR" sz="2000" dirty="0">
                <a:hlinkClick r:id="rId5"/>
              </a:rPr>
              <a:t>Melinda.BERBICHE@etu.uca.fr</a:t>
            </a:r>
            <a:endParaRPr lang="fr-FR" sz="2000" dirty="0"/>
          </a:p>
          <a:p>
            <a:r>
              <a:rPr lang="fr-FR" sz="2000" dirty="0">
                <a:hlinkClick r:id="rId6"/>
              </a:rPr>
              <a:t>Yasmina.BOUZEMBOUA@etu.uca.fr</a:t>
            </a:r>
            <a:endParaRPr lang="fr-FR" sz="2000" dirty="0"/>
          </a:p>
          <a:p>
            <a:r>
              <a:rPr lang="fr-FR" sz="2000" dirty="0">
                <a:hlinkClick r:id="rId7"/>
              </a:rPr>
              <a:t>Ouissem.CHIBANI_BAHI@etu.uca.fr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Site web: </a:t>
            </a:r>
          </a:p>
          <a:p>
            <a:r>
              <a:rPr lang="en-US" sz="2000" dirty="0">
                <a:hlinkClick r:id="rId8"/>
              </a:rPr>
              <a:t>CHIBANIBAHI/CHIBANIBAHI.github.io: Project Website</a:t>
            </a:r>
            <a:endParaRPr lang="fr-FR" sz="2000" dirty="0"/>
          </a:p>
          <a:p>
            <a:pPr rtl="0"/>
            <a:endParaRPr lang="fr-FR" sz="2000" dirty="0"/>
          </a:p>
        </p:txBody>
      </p:sp>
      <p:pic>
        <p:nvPicPr>
          <p:cNvPr id="12" name="Espace réservé d’image 11" descr="Une photo comportant une personne, une plante, verte, légum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0397" y="4570"/>
            <a:ext cx="3084612" cy="3481579"/>
          </a:xfrm>
        </p:spPr>
      </p:pic>
      <p:pic>
        <p:nvPicPr>
          <p:cNvPr id="16" name="Espace réservé d’image 15" descr="Une photo comportant une personne, une brouette, des plantes, vertes, légum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12300" y="0"/>
            <a:ext cx="2679700" cy="3483864"/>
          </a:xfrm>
        </p:spPr>
      </p:pic>
      <p:pic>
        <p:nvPicPr>
          <p:cNvPr id="14" name="Espace réservé d’image 13" descr="Personne debout dans une serre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2115" y="3531870"/>
            <a:ext cx="3084612" cy="3326130"/>
          </a:xfrm>
        </p:spPr>
      </p:pic>
      <p:pic>
        <p:nvPicPr>
          <p:cNvPr id="18" name="Espace réservé d’image 17" descr="Une photo comportant des personnes debout ensemble dans une serre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34858" y="3531870"/>
            <a:ext cx="2679700" cy="3326130"/>
          </a:xfrm>
        </p:spPr>
      </p:pic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t>23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3831" y="149088"/>
            <a:ext cx="8770571" cy="1272208"/>
          </a:xfrm>
        </p:spPr>
        <p:txBody>
          <a:bodyPr/>
          <a:lstStyle/>
          <a:p>
            <a:pPr algn="ctr"/>
            <a:r>
              <a:rPr lang="en-US" dirty="0" err="1"/>
              <a:t>Bibliographie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t>24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46652" y="1643559"/>
            <a:ext cx="88458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i="1" dirty="0" err="1">
                <a:solidFill>
                  <a:srgbClr val="000000"/>
                </a:solidFill>
                <a:effectLst/>
                <a:latin typeface="TimesNewRomanPS-ItalicMT"/>
              </a:rPr>
              <a:t>Wifaya</a:t>
            </a:r>
            <a:r>
              <a:rPr lang="fr-FR" sz="1800" i="1" dirty="0">
                <a:solidFill>
                  <a:srgbClr val="000000"/>
                </a:solidFill>
                <a:effectLst/>
                <a:latin typeface="TimesNewRomanPS-ItalicMT"/>
              </a:rPr>
              <a:t> et al.: Gestion du climat de serres horticoles</a:t>
            </a:r>
          </a:p>
          <a:p>
            <a:endParaRPr lang="fr-FR" sz="1800" i="1" dirty="0">
              <a:solidFill>
                <a:srgbClr val="000000"/>
              </a:solidFill>
              <a:effectLst/>
              <a:latin typeface="TimesNewRomanPS-ItalicMT"/>
            </a:endParaRPr>
          </a:p>
          <a:p>
            <a:r>
              <a:rPr lang="en-US" i="1" dirty="0" err="1">
                <a:solidFill>
                  <a:srgbClr val="000000"/>
                </a:solidFill>
                <a:latin typeface="TimesNewRomanPS-ItalicMT"/>
              </a:rPr>
              <a:t>xGaston</a:t>
            </a:r>
            <a:r>
              <a:rPr lang="en-US" i="1" dirty="0">
                <a:solidFill>
                  <a:srgbClr val="000000"/>
                </a:solidFill>
                <a:latin typeface="TimesNewRomanPS-ItalicMT"/>
              </a:rPr>
              <a:t>, K.J., R.M. Smith, K. Thompson et P.H. Warren, 2005, «Urban domestic gardens (II): </a:t>
            </a:r>
            <a:r>
              <a:rPr lang="en-US" i="1" dirty="0" err="1">
                <a:solidFill>
                  <a:srgbClr val="000000"/>
                </a:solidFill>
                <a:latin typeface="TimesNewRomanPS-ItalicMT"/>
              </a:rPr>
              <a:t>Eperimental</a:t>
            </a:r>
            <a:r>
              <a:rPr lang="en-US" i="1" dirty="0">
                <a:solidFill>
                  <a:srgbClr val="000000"/>
                </a:solidFill>
                <a:latin typeface="TimesNewRomanPS-ItalicMT"/>
              </a:rPr>
              <a:t> tests of methods for increasing biodiversity». Biodiversity and Conservation. vol. 14, no 2, p. 395- 413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i="1" dirty="0">
                <a:solidFill>
                  <a:srgbClr val="000000"/>
                </a:solidFill>
                <a:latin typeface="TimesNewRomanPS-Italic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 environnemental, évaluation de l'impact environnemental : de quoi parle-t-on ? | Avise.org</a:t>
            </a:r>
            <a:endParaRPr lang="fr-DZ" altLang="fr-DZ" i="1" dirty="0">
              <a:solidFill>
                <a:srgbClr val="000000"/>
              </a:solidFill>
              <a:latin typeface="TimesNewRomanPS-ItalicMT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DZ" altLang="fr-DZ" i="1" dirty="0">
                <a:solidFill>
                  <a:srgbClr val="000000"/>
                </a:solidFill>
                <a:latin typeface="TimesNewRomanPS-Italic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Comment évaluer son impact environnemental ? | Avise.org</a:t>
            </a:r>
            <a:endParaRPr lang="fr-DZ" altLang="fr-DZ" i="1" dirty="0">
              <a:solidFill>
                <a:srgbClr val="000000"/>
              </a:solidFill>
              <a:latin typeface="TimesNewRomanPS-ItalicMT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DZ" altLang="fr-DZ" i="1" dirty="0">
                <a:solidFill>
                  <a:srgbClr val="000000"/>
                </a:solidFill>
                <a:latin typeface="TimesNewRomanPS-Italic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 environnemental, évaluation de l'impact environnemental : de quoi parle-t-on ? | Avise.org</a:t>
            </a:r>
            <a:endParaRPr lang="fr-DZ" altLang="fr-DZ" i="1" dirty="0">
              <a:solidFill>
                <a:srgbClr val="000000"/>
              </a:solidFill>
              <a:latin typeface="TimesNewRomanPS-ItalicMT"/>
            </a:endParaRPr>
          </a:p>
          <a:p>
            <a:endParaRPr lang="en-US" i="1" dirty="0">
              <a:solidFill>
                <a:srgbClr val="000000"/>
              </a:solidFill>
              <a:latin typeface="TimesNewRomanPS-Italic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 descr="Tracteur pulvérisant des cultures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>
            <a:fillRect/>
          </a:stretch>
        </p:blipFill>
        <p:spPr/>
      </p:pic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Plan du travail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>
          <a:xfrm>
            <a:off x="1124712" y="2065356"/>
            <a:ext cx="8982674" cy="3794951"/>
          </a:xfrm>
        </p:spPr>
        <p:txBody>
          <a:bodyPr rtlCol="0">
            <a:noAutofit/>
          </a:bodyPr>
          <a:lstStyle/>
          <a:p>
            <a:pPr marL="400050" indent="-400050" rtl="0"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fr-FR" sz="2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Organisation du travail</a:t>
            </a:r>
          </a:p>
          <a:p>
            <a:pPr marL="400050" indent="-400050"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endParaRPr lang="fr-FR" sz="24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400050" indent="-400050"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  <a:latin typeface="Roboto" panose="02000000000000000000" pitchFamily="2" charset="0"/>
              </a:rPr>
              <a:t>Comment faire en sorte qu’elle ville devienne agricole</a:t>
            </a:r>
          </a:p>
          <a:p>
            <a:pPr marL="400050" indent="-400050"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endParaRPr lang="fr-FR" sz="24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400050" indent="-400050"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  <a:latin typeface="Roboto" panose="02000000000000000000" pitchFamily="2" charset="0"/>
              </a:rPr>
              <a:t>L’intégration de l’agriculture urbaine</a:t>
            </a:r>
          </a:p>
          <a:p>
            <a:pPr marL="400050" indent="-400050"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endParaRPr lang="fr-FR" sz="24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400050" indent="-400050"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  <a:latin typeface="Roboto" panose="02000000000000000000" pitchFamily="2" charset="0"/>
              </a:rPr>
              <a:t>Mise en place d’une maquette </a:t>
            </a:r>
          </a:p>
          <a:p>
            <a:pPr marL="400050" indent="-400050" rtl="0"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endParaRPr lang="fr-FR" sz="2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4627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67743" y="187960"/>
            <a:ext cx="8944882" cy="734060"/>
          </a:xfrm>
        </p:spPr>
        <p:txBody>
          <a:bodyPr rtlCol="0" anchor="b">
            <a:noAutofit/>
          </a:bodyPr>
          <a:lstStyle/>
          <a:p>
            <a:pPr rtl="0"/>
            <a:r>
              <a:rPr lang="fr-FR" dirty="0"/>
              <a:t>Qu’est ce que l’Agriculture Urbaine?</a:t>
            </a:r>
          </a:p>
        </p:txBody>
      </p:sp>
      <p:pic>
        <p:nvPicPr>
          <p:cNvPr id="12" name="Espace réservé d’image 11" descr="Une photo comportant une personne, une plante, verte, légum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2"/>
          <a:stretch>
            <a:fillRect/>
          </a:stretch>
        </p:blipFill>
        <p:spPr/>
      </p:pic>
      <p:pic>
        <p:nvPicPr>
          <p:cNvPr id="18" name="Espace réservé d’image 17" descr="Personne debout dans une serre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pic>
        <p:nvPicPr>
          <p:cNvPr id="25" name="Espace réservé d’image 24" descr="Une photo comportant une personne, une brouette, des plantes, vertes, légum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" b="568"/>
          <a:stretch>
            <a:fillRect/>
          </a:stretch>
        </p:blipFill>
        <p:spPr/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58840" y="922020"/>
            <a:ext cx="6153785" cy="4723406"/>
          </a:xfrm>
        </p:spPr>
        <p:txBody>
          <a:bodyPr rtlCol="0">
            <a:noAutofit/>
          </a:bodyPr>
          <a:lstStyle/>
          <a:p>
            <a:pPr marL="342900" indent="-342900" algn="just">
              <a:buFontTx/>
              <a:buChar char="-"/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800 millions de personnes à l’échelle mondiale</a:t>
            </a:r>
          </a:p>
          <a:p>
            <a:pPr marL="342900" indent="-342900" algn="just">
              <a:buFontTx/>
              <a:buChar char="-"/>
            </a:pPr>
            <a:r>
              <a:rPr lang="fr-FR" sz="2400" dirty="0">
                <a:solidFill>
                  <a:srgbClr val="000000"/>
                </a:solidFill>
                <a:effectLst/>
                <a:latin typeface="+mj-lt"/>
              </a:rPr>
              <a:t>des petites surfaces (terrains vagues, jardins, vergers, balcons, récipients divers) </a:t>
            </a:r>
          </a:p>
          <a:p>
            <a:pPr algn="just"/>
            <a:r>
              <a:rPr lang="fr-FR" sz="2400" dirty="0">
                <a:solidFill>
                  <a:srgbClr val="000000"/>
                </a:solidFill>
                <a:effectLst/>
                <a:latin typeface="+mj-lt"/>
              </a:rPr>
              <a:t>- pour cultiver quelques plantes et élever de petits animaux pour la consommation</a:t>
            </a:r>
          </a:p>
          <a:p>
            <a:pPr algn="just"/>
            <a:endParaRPr lang="fr-FR" sz="2400" dirty="0">
              <a:solidFill>
                <a:srgbClr val="000000"/>
              </a:solidFill>
              <a:latin typeface="+mj-lt"/>
            </a:endParaRPr>
          </a:p>
          <a:p>
            <a:pPr algn="just"/>
            <a:endParaRPr lang="fr-FR" sz="2400" dirty="0">
              <a:latin typeface="+mj-lt"/>
            </a:endParaRPr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5D84334-3767-E467-BDE0-64C126B5059B}"/>
              </a:ext>
            </a:extLst>
          </p:cNvPr>
          <p:cNvSpPr txBox="1"/>
          <p:nvPr/>
        </p:nvSpPr>
        <p:spPr>
          <a:xfrm>
            <a:off x="4414428" y="5990631"/>
            <a:ext cx="6995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FAO: L’organisation des Nations unies pour l’agriculture </a:t>
            </a:r>
            <a:endParaRPr lang="fr-FR" sz="2400" dirty="0"/>
          </a:p>
          <a:p>
            <a:r>
              <a:rPr lang="fr-FR" sz="18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et l’alimentation  </a:t>
            </a:r>
            <a:endParaRPr lang="fr-FR" sz="2400" dirty="0">
              <a:solidFill>
                <a:srgbClr val="000000"/>
              </a:solidFill>
              <a:latin typeface="+mj-lt"/>
            </a:endParaRPr>
          </a:p>
          <a:p>
            <a:endParaRPr lang="fr-DZ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t>5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886936" y="64345"/>
            <a:ext cx="9571038" cy="825500"/>
          </a:xfrm>
        </p:spPr>
        <p:txBody>
          <a:bodyPr rtlCol="0"/>
          <a:lstStyle/>
          <a:p>
            <a:pPr rtl="0"/>
            <a:r>
              <a:rPr lang="fr-FR" dirty="0"/>
              <a:t>I/ Méthode de travail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6C2086E-9A1E-9839-4168-9ABF53A53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444" y="542925"/>
            <a:ext cx="1674023" cy="1674023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84EE616C-3DE2-B462-DDDC-73BB545B0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3461" y="4496468"/>
            <a:ext cx="1674023" cy="1674023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660472AA-3115-1D7D-5696-6CD50823B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506" y="4496468"/>
            <a:ext cx="1674023" cy="1674023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2827379C-C71B-3D09-8E4C-C6A9E3869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0429" y="1599809"/>
            <a:ext cx="1674023" cy="1674023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5F15747D-5142-7098-52A9-45D9B466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538" y="2074526"/>
            <a:ext cx="1674023" cy="167402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0674759-28FA-E6BD-5D93-3276E6001E3E}"/>
              </a:ext>
            </a:extLst>
          </p:cNvPr>
          <p:cNvSpPr txBox="1"/>
          <p:nvPr/>
        </p:nvSpPr>
        <p:spPr>
          <a:xfrm>
            <a:off x="5066537" y="2074526"/>
            <a:ext cx="122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Tâche 1</a:t>
            </a:r>
          </a:p>
          <a:p>
            <a:r>
              <a:rPr lang="fr-FR" b="1" dirty="0">
                <a:solidFill>
                  <a:schemeClr val="accent1"/>
                </a:solidFill>
              </a:rPr>
              <a:t>Tâche3</a:t>
            </a:r>
            <a:endParaRPr lang="fr-DZ" b="1" dirty="0">
              <a:solidFill>
                <a:schemeClr val="accent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8567BD-CE2A-3184-EE70-8B52AD725EB1}"/>
              </a:ext>
            </a:extLst>
          </p:cNvPr>
          <p:cNvSpPr txBox="1"/>
          <p:nvPr/>
        </p:nvSpPr>
        <p:spPr>
          <a:xfrm>
            <a:off x="3114561" y="6002740"/>
            <a:ext cx="122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Tâche 1</a:t>
            </a:r>
          </a:p>
          <a:p>
            <a:r>
              <a:rPr lang="fr-FR" b="1" dirty="0">
                <a:solidFill>
                  <a:schemeClr val="accent1"/>
                </a:solidFill>
              </a:rPr>
              <a:t>Tâche 3</a:t>
            </a:r>
            <a:endParaRPr lang="fr-DZ" b="1" dirty="0">
              <a:solidFill>
                <a:schemeClr val="accent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810EB38-C900-D4B0-5DFE-D1493CE7B328}"/>
              </a:ext>
            </a:extLst>
          </p:cNvPr>
          <p:cNvSpPr txBox="1"/>
          <p:nvPr/>
        </p:nvSpPr>
        <p:spPr>
          <a:xfrm>
            <a:off x="8659810" y="3107269"/>
            <a:ext cx="122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Tâche 1</a:t>
            </a:r>
          </a:p>
          <a:p>
            <a:r>
              <a:rPr lang="fr-FR" b="1" dirty="0">
                <a:solidFill>
                  <a:srgbClr val="0070C0"/>
                </a:solidFill>
              </a:rPr>
              <a:t>Tâche 2</a:t>
            </a:r>
            <a:endParaRPr lang="fr-DZ" b="1" dirty="0">
              <a:solidFill>
                <a:srgbClr val="0070C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F18D3EC-96A0-BC2D-628B-1FDC51E31649}"/>
              </a:ext>
            </a:extLst>
          </p:cNvPr>
          <p:cNvSpPr txBox="1"/>
          <p:nvPr/>
        </p:nvSpPr>
        <p:spPr>
          <a:xfrm>
            <a:off x="1666591" y="3476177"/>
            <a:ext cx="122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Tâche 2</a:t>
            </a:r>
          </a:p>
          <a:p>
            <a:r>
              <a:rPr lang="fr-FR" b="1" dirty="0">
                <a:solidFill>
                  <a:srgbClr val="7030A0"/>
                </a:solidFill>
              </a:rPr>
              <a:t>Tâche 4</a:t>
            </a:r>
            <a:endParaRPr lang="fr-DZ" b="1" dirty="0">
              <a:solidFill>
                <a:srgbClr val="7030A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4A31839-60CA-E017-66B2-8F1FA6842627}"/>
              </a:ext>
            </a:extLst>
          </p:cNvPr>
          <p:cNvSpPr txBox="1"/>
          <p:nvPr/>
        </p:nvSpPr>
        <p:spPr>
          <a:xfrm>
            <a:off x="7118538" y="6040448"/>
            <a:ext cx="122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Tâche 5</a:t>
            </a:r>
          </a:p>
          <a:p>
            <a:r>
              <a:rPr lang="fr-FR" b="1" dirty="0">
                <a:solidFill>
                  <a:srgbClr val="7030A0"/>
                </a:solidFill>
              </a:rPr>
              <a:t>Tâche 4</a:t>
            </a:r>
            <a:endParaRPr lang="fr-DZ" b="1" dirty="0">
              <a:solidFill>
                <a:srgbClr val="7030A0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80EF445-B9AB-5302-9EB4-143E41D664F5}"/>
              </a:ext>
            </a:extLst>
          </p:cNvPr>
          <p:cNvCxnSpPr/>
          <p:nvPr/>
        </p:nvCxnSpPr>
        <p:spPr>
          <a:xfrm flipH="1">
            <a:off x="7086600" y="5470071"/>
            <a:ext cx="31938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Flèche : courbe vers la gauche 23">
            <a:extLst>
              <a:ext uri="{FF2B5EF4-FFF2-40B4-BE49-F238E27FC236}">
                <a16:creationId xmlns:a16="http://schemas.microsoft.com/office/drawing/2014/main" id="{7DE5A43F-5656-7C8C-011B-E7CC0ED832C2}"/>
              </a:ext>
            </a:extLst>
          </p:cNvPr>
          <p:cNvSpPr/>
          <p:nvPr/>
        </p:nvSpPr>
        <p:spPr>
          <a:xfrm>
            <a:off x="6316180" y="2864199"/>
            <a:ext cx="1862176" cy="2231961"/>
          </a:xfrm>
          <a:prstGeom prst="curvedLeftArrow">
            <a:avLst>
              <a:gd name="adj1" fmla="val 1252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>
              <a:solidFill>
                <a:schemeClr val="tx1"/>
              </a:solidFill>
            </a:endParaRPr>
          </a:p>
        </p:txBody>
      </p:sp>
      <p:sp>
        <p:nvSpPr>
          <p:cNvPr id="25" name="Flèche : courbe vers la gauche 24">
            <a:extLst>
              <a:ext uri="{FF2B5EF4-FFF2-40B4-BE49-F238E27FC236}">
                <a16:creationId xmlns:a16="http://schemas.microsoft.com/office/drawing/2014/main" id="{85A9CA14-E7CE-2BC5-57BC-B78D55C15F3B}"/>
              </a:ext>
            </a:extLst>
          </p:cNvPr>
          <p:cNvSpPr/>
          <p:nvPr/>
        </p:nvSpPr>
        <p:spPr>
          <a:xfrm flipH="1">
            <a:off x="3321831" y="2901907"/>
            <a:ext cx="2136360" cy="2231961"/>
          </a:xfrm>
          <a:prstGeom prst="curvedLeftArrow">
            <a:avLst>
              <a:gd name="adj1" fmla="val 12526"/>
              <a:gd name="adj2" fmla="val 4469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7A88CC3-FCB2-A744-BBFF-FC844324C03D}"/>
              </a:ext>
            </a:extLst>
          </p:cNvPr>
          <p:cNvSpPr txBox="1"/>
          <p:nvPr/>
        </p:nvSpPr>
        <p:spPr>
          <a:xfrm>
            <a:off x="5075964" y="3509187"/>
            <a:ext cx="186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6">
                    <a:lumMod val="50000"/>
                  </a:schemeClr>
                </a:solidFill>
              </a:rPr>
              <a:t>Réunion</a:t>
            </a:r>
            <a:endParaRPr lang="fr-DZ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956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/>
      <p:bldP spid="18" grpId="0"/>
      <p:bldP spid="19" grpId="0"/>
      <p:bldP spid="24" grpId="0" animBg="1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7CADE5-B075-6FE6-5E79-AF8A0AF1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t>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CDEF677-91BC-3CF6-D789-68294CE20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1"/>
          <a:stretch/>
        </p:blipFill>
        <p:spPr>
          <a:xfrm>
            <a:off x="0" y="467138"/>
            <a:ext cx="12192000" cy="605293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5E6FD78-8E9C-115A-1807-F1A796A291C5}"/>
              </a:ext>
            </a:extLst>
          </p:cNvPr>
          <p:cNvSpPr txBox="1"/>
          <p:nvPr/>
        </p:nvSpPr>
        <p:spPr>
          <a:xfrm>
            <a:off x="2743200" y="0"/>
            <a:ext cx="574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I / Diagramme de Gantt</a:t>
            </a:r>
            <a:endParaRPr lang="fr-DZ" sz="3200" b="1" dirty="0"/>
          </a:p>
        </p:txBody>
      </p:sp>
    </p:spTree>
    <p:extLst>
      <p:ext uri="{BB962C8B-B14F-4D97-AF65-F5344CB8AC3E}">
        <p14:creationId xmlns:p14="http://schemas.microsoft.com/office/powerpoint/2010/main" val="3705263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BA5ACA-B601-63E2-2E89-A393CF44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t>7</a:t>
            </a:fld>
            <a:endParaRPr lang="fr-F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060F45B-C1CE-4935-2DA7-20BA3530F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61" y="659487"/>
            <a:ext cx="29147723" cy="1182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3200" b="1" i="0" u="none" strike="noStrike" cap="none" normalizeH="0" baseline="0" dirty="0">
                <a:ln>
                  <a:noFill/>
                </a:ln>
                <a:effectLst/>
                <a:cs typeface="Roboto Slab" pitchFamily="2" charset="0"/>
              </a:rPr>
              <a:t>I/ Les outils à notre disposition</a:t>
            </a:r>
            <a:r>
              <a:rPr kumimoji="0" lang="fr-DZ" altLang="fr-DZ" sz="3200" b="1" i="0" u="none" strike="noStrike" cap="none" normalizeH="0" baseline="0" dirty="0">
                <a:ln>
                  <a:noFill/>
                </a:ln>
                <a:effectLst/>
              </a:rPr>
              <a:t>        </a:t>
            </a:r>
            <a:endParaRPr kumimoji="0" lang="fr-FR" altLang="fr-DZ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DZ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2800" b="0" i="0" u="none" strike="noStrike" cap="none" normalizeH="0" baseline="0" dirty="0">
                <a:ln>
                  <a:noFill/>
                </a:ln>
                <a:effectLst/>
              </a:rPr>
              <a:t>Pour communiquer </a:t>
            </a:r>
            <a:endParaRPr kumimoji="0" lang="fr-DZ" altLang="fr-DZ" sz="105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2800" b="0" i="0" u="none" strike="noStrike" cap="none" normalizeH="0" baseline="0" dirty="0">
                <a:ln>
                  <a:noFill/>
                </a:ln>
                <a:effectLst/>
              </a:rPr>
              <a:t>Pour réaliser notre prototype </a:t>
            </a:r>
            <a:endParaRPr kumimoji="0" lang="fr-DZ" altLang="fr-DZ" sz="105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105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2800" b="0" i="0" u="none" strike="noStrike" cap="none" normalizeH="0" baseline="0" dirty="0">
                <a:ln>
                  <a:noFill/>
                </a:ln>
                <a:effectLst/>
              </a:rPr>
              <a:t>Pour déposer notre travail </a:t>
            </a:r>
            <a:br>
              <a:rPr kumimoji="0" lang="fr-DZ" altLang="fr-DZ" sz="2800" b="0" i="0" u="none" strike="noStrike" cap="none" normalizeH="0" baseline="0" dirty="0">
                <a:ln>
                  <a:noFill/>
                </a:ln>
                <a:effectLst/>
              </a:rPr>
            </a:br>
            <a:endParaRPr lang="fr-FR" altLang="fr-DZ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2800" b="0" i="0" u="none" strike="noStrike" cap="none" normalizeH="0" baseline="0" dirty="0">
                <a:ln>
                  <a:noFill/>
                </a:ln>
                <a:effectLst/>
              </a:rPr>
              <a:t>Le sondage (48 réponses le 29/01) </a:t>
            </a:r>
            <a:endParaRPr kumimoji="0" lang="fr-DZ" altLang="fr-DZ" sz="105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1800" b="0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fr-DZ" altLang="fr-DZ" sz="13500" b="0" i="0" u="none" strike="noStrike" cap="none" normalizeH="0" baseline="0" dirty="0">
                <a:ln>
                  <a:noFill/>
                </a:ln>
                <a:effectLst/>
              </a:rPr>
              <a:t>     </a:t>
            </a:r>
            <a:r>
              <a:rPr kumimoji="0" lang="fr-DZ" altLang="fr-DZ" sz="1800" b="0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fr-DZ" altLang="fr-DZ" sz="27000" b="0" i="0" u="none" strike="noStrike" cap="none" normalizeH="0" baseline="0" dirty="0">
                <a:ln>
                  <a:noFill/>
                </a:ln>
                <a:effectLst/>
              </a:rPr>
              <a:t>     </a:t>
            </a:r>
            <a:r>
              <a:rPr kumimoji="0" lang="fr-DZ" altLang="fr-DZ" sz="1800" b="0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fr-DZ" altLang="fr-DZ" sz="12700" b="0" i="0" u="none" strike="noStrike" cap="none" normalizeH="0" baseline="0" dirty="0">
                <a:ln>
                  <a:noFill/>
                </a:ln>
                <a:effectLst/>
              </a:rPr>
              <a:t>      </a:t>
            </a:r>
            <a:r>
              <a:rPr kumimoji="0" lang="fr-DZ" altLang="fr-DZ" sz="1800" b="0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fr-DZ" altLang="fr-DZ" sz="10000" b="0" i="0" u="none" strike="noStrike" cap="none" normalizeH="0" baseline="0" dirty="0">
                <a:ln>
                  <a:noFill/>
                </a:ln>
                <a:effectLst/>
              </a:rPr>
              <a:t>         </a:t>
            </a:r>
            <a:r>
              <a:rPr kumimoji="0" lang="fr-DZ" altLang="fr-DZ" sz="1800" b="0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fr-DZ" altLang="fr-DZ" sz="46000" b="0" i="0" u="none" strike="noStrike" cap="none" normalizeH="0" baseline="0" dirty="0">
                <a:ln>
                  <a:noFill/>
                </a:ln>
                <a:effectLst/>
              </a:rPr>
              <a:t>      </a:t>
            </a:r>
            <a:r>
              <a:rPr kumimoji="0" lang="fr-DZ" altLang="fr-DZ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06FC0D-37D2-BB50-401C-F2BEB67D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042" y="1124222"/>
            <a:ext cx="155291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259B0C0-F7DD-A9DE-2570-FF1AA19A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37" y="1504284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EC80268-58A5-AF1F-6271-24590CC7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268" y="2327902"/>
            <a:ext cx="1319511" cy="131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69CB37D3-0C66-F1FC-7FE8-62A73E247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42" y="360977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36D4D4A-AD8E-7D35-AACB-DFBB57F8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42" y="3777567"/>
            <a:ext cx="111467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18D6D075-7822-5D5C-58A5-CE787BE1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42" y="4700644"/>
            <a:ext cx="1872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C066E6-5F4C-0294-51A7-0EA1FCC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>
                <a:latin typeface="+mn-lt"/>
              </a:rPr>
              <a:t>8</a:t>
            </a:fld>
            <a:endParaRPr lang="fr-FR" dirty="0">
              <a:latin typeface="+mn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D3DE754-9747-0DAD-3598-6F604AD2D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72" y="278160"/>
            <a:ext cx="10145314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DZ" altLang="fr-DZ" sz="3200" b="1" i="0" u="none" strike="noStrike" cap="none" normalizeH="0" baseline="0" dirty="0">
                <a:ln>
                  <a:noFill/>
                </a:ln>
                <a:effectLst/>
                <a:cs typeface="Roboto Slab" pitchFamily="2" charset="0"/>
              </a:rPr>
              <a:t>I/ b) Comment évaluer les conditions de vie </a:t>
            </a:r>
            <a:endParaRPr kumimoji="0" lang="fr-DZ" altLang="fr-DZ" sz="32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Indice de développement humain (IDH)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fr-FR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DZ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DZ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En 2020, l’Organisation de coopération et de </a:t>
            </a:r>
            <a:endParaRPr kumimoji="0" lang="fr-FR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développement économique (OCDE) </a:t>
            </a:r>
            <a:endParaRPr kumimoji="0" lang="fr-FR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a mis en place un outil sous forme de fleur </a:t>
            </a:r>
            <a:endParaRPr kumimoji="0" lang="fr-FR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avec 11 critères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fr-DZ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                                        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8F0391-CF15-89CB-F0AF-6F43EA41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39" y="1592707"/>
            <a:ext cx="4283487" cy="7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AD42F913-FABD-6A0C-6001-661FD1561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60" r="20273" b="36360"/>
          <a:stretch/>
        </p:blipFill>
        <p:spPr bwMode="auto">
          <a:xfrm>
            <a:off x="304972" y="2562726"/>
            <a:ext cx="5561736" cy="406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4F05FD-C07D-8625-D732-D4AC58FC5EAE}"/>
              </a:ext>
            </a:extLst>
          </p:cNvPr>
          <p:cNvSpPr txBox="1"/>
          <p:nvPr/>
        </p:nvSpPr>
        <p:spPr>
          <a:xfrm>
            <a:off x="7541768" y="782121"/>
            <a:ext cx="39460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Pour l’ONU, il y a 6 critères  :</a:t>
            </a:r>
            <a:endParaRPr kumimoji="0" lang="fr-FR" altLang="fr-DZ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PIB par habitants, </a:t>
            </a:r>
            <a:endParaRPr lang="fr-FR" altLang="fr-DZ" sz="900" dirty="0"/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espérance de vie,  </a:t>
            </a:r>
            <a:endParaRPr lang="fr-FR" altLang="fr-DZ" sz="900" dirty="0"/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générosité, </a:t>
            </a:r>
            <a:endParaRPr lang="fr-FR" altLang="fr-DZ" sz="900" dirty="0"/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absence de corruption, </a:t>
            </a:r>
            <a:endParaRPr lang="fr-FR" altLang="fr-DZ" sz="900" dirty="0"/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pouvoir compter sur quelqu’un,</a:t>
            </a:r>
            <a:endParaRPr lang="fr-FR" altLang="fr-DZ" sz="900" dirty="0"/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DZ" altLang="fr-DZ" sz="2000" b="0" i="0" u="none" strike="noStrike" cap="none" normalizeH="0" baseline="0" dirty="0" err="1">
                <a:ln>
                  <a:noFill/>
                </a:ln>
                <a:effectLst/>
              </a:rPr>
              <a:t>iberté</a:t>
            </a:r>
            <a:r>
              <a:rPr kumimoji="0" lang="fr-DZ" altLang="fr-DZ" sz="2000" b="0" i="0" u="none" strike="noStrike" cap="none" normalizeH="0" baseline="0" dirty="0">
                <a:ln>
                  <a:noFill/>
                </a:ln>
                <a:effectLst/>
              </a:rPr>
              <a:t> pour faire des choix </a:t>
            </a:r>
            <a:endParaRPr kumimoji="0" lang="fr-DZ" altLang="fr-DZ" sz="900" b="0" i="0" u="none" strike="noStrike" cap="none" normalizeH="0" baseline="0" dirty="0">
              <a:ln>
                <a:noFill/>
              </a:ln>
              <a:effectLst/>
            </a:endParaRPr>
          </a:p>
          <a:p>
            <a:endParaRPr lang="fr-DZ" dirty="0"/>
          </a:p>
        </p:txBody>
      </p:sp>
    </p:spTree>
    <p:extLst>
      <p:ext uri="{BB962C8B-B14F-4D97-AF65-F5344CB8AC3E}">
        <p14:creationId xmlns:p14="http://schemas.microsoft.com/office/powerpoint/2010/main" val="138507746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 13">
            <a:extLst>
              <a:ext uri="{FF2B5EF4-FFF2-40B4-BE49-F238E27FC236}">
                <a16:creationId xmlns:a16="http://schemas.microsoft.com/office/drawing/2014/main" id="{BEB1CA54-DF5E-4AAF-90A7-17239843F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300888"/>
              </p:ext>
            </p:extLst>
          </p:nvPr>
        </p:nvGraphicFramePr>
        <p:xfrm>
          <a:off x="1248612" y="830236"/>
          <a:ext cx="9160328" cy="56225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0082">
                  <a:extLst>
                    <a:ext uri="{9D8B030D-6E8A-4147-A177-3AD203B41FA5}">
                      <a16:colId xmlns:a16="http://schemas.microsoft.com/office/drawing/2014/main" val="3688070799"/>
                    </a:ext>
                  </a:extLst>
                </a:gridCol>
                <a:gridCol w="2290082">
                  <a:extLst>
                    <a:ext uri="{9D8B030D-6E8A-4147-A177-3AD203B41FA5}">
                      <a16:colId xmlns:a16="http://schemas.microsoft.com/office/drawing/2014/main" val="3857475189"/>
                    </a:ext>
                  </a:extLst>
                </a:gridCol>
                <a:gridCol w="2290082">
                  <a:extLst>
                    <a:ext uri="{9D8B030D-6E8A-4147-A177-3AD203B41FA5}">
                      <a16:colId xmlns:a16="http://schemas.microsoft.com/office/drawing/2014/main" val="3573589521"/>
                    </a:ext>
                  </a:extLst>
                </a:gridCol>
                <a:gridCol w="2290082">
                  <a:extLst>
                    <a:ext uri="{9D8B030D-6E8A-4147-A177-3AD203B41FA5}">
                      <a16:colId xmlns:a16="http://schemas.microsoft.com/office/drawing/2014/main" val="2110374686"/>
                    </a:ext>
                  </a:extLst>
                </a:gridCol>
              </a:tblGrid>
              <a:tr h="1399528"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  <a:p>
                      <a:pPr algn="ctr" rtl="0"/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Leur</a:t>
                      </a:r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lieu de residence </a:t>
                      </a:r>
                      <a:endParaRPr lang="fr-FR" sz="1400" b="1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fr-FR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7827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algn="ctr" rtl="0"/>
                      <a:r>
                        <a:rPr lang="fr-FR" sz="1600" b="1" dirty="0">
                          <a:solidFill>
                            <a:schemeClr val="accent6"/>
                          </a:solidFill>
                        </a:rPr>
                        <a:t>Santé physique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-0,14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67187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algn="ctr" rtl="0"/>
                      <a:r>
                        <a:rPr lang="fr-FR" sz="1600" b="1" dirty="0">
                          <a:solidFill>
                            <a:schemeClr val="accent6"/>
                          </a:solidFill>
                        </a:rPr>
                        <a:t>Espérance de vie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992358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Stresse perçu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0,02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93809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Relation aux </a:t>
                      </a:r>
                      <a:r>
                        <a:rPr lang="en-US" sz="1600" b="1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autres</a:t>
                      </a:r>
                      <a:endParaRPr lang="fr-FR" sz="16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0,18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0,14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956787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EStime</a:t>
                      </a:r>
                      <a:r>
                        <a:rPr lang="fr-FR" sz="16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de soi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-0,04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903725"/>
                  </a:ext>
                </a:extLst>
              </a:tr>
              <a:tr h="6729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Plaisir y habiter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-0,25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0,27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0,1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185100"/>
                  </a:ext>
                </a:extLst>
              </a:tr>
            </a:tbl>
          </a:graphicData>
        </a:graphic>
      </p:graphicFrame>
      <p:pic>
        <p:nvPicPr>
          <p:cNvPr id="10" name="Espace réservé d’image 9" descr="Une photo comportant une personne, une plante, verte, légume">
            <a:extLst>
              <a:ext uri="{FF2B5EF4-FFF2-40B4-BE49-F238E27FC236}">
                <a16:creationId xmlns:a16="http://schemas.microsoft.com/office/drawing/2014/main" id="{CAA82CD4-07C1-403F-9463-C28AF924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17763" cy="6858000"/>
          </a:xfrm>
        </p:spPr>
      </p:pic>
      <p:pic>
        <p:nvPicPr>
          <p:cNvPr id="12" name="Espace réservé d’image 11" descr="Une photo comportant une personne, une plante, verte, légume">
            <a:extLst>
              <a:ext uri="{FF2B5EF4-FFF2-40B4-BE49-F238E27FC236}">
                <a16:creationId xmlns:a16="http://schemas.microsoft.com/office/drawing/2014/main" id="{710A1955-F4D9-4D6A-8F17-5F7D9DC772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</p:spPr>
      </p:pic>
      <p:sp>
        <p:nvSpPr>
          <p:cNvPr id="45" name="Espace réservé du numéro de diapositive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88" y="-654177"/>
            <a:ext cx="11519239" cy="1335591"/>
          </a:xfrm>
        </p:spPr>
        <p:txBody>
          <a:bodyPr rtlCol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i="0" u="none" strike="noStrike" dirty="0">
                <a:solidFill>
                  <a:schemeClr val="tx1"/>
                </a:solidFill>
                <a:effectLst/>
                <a:latin typeface="+mn-lt"/>
              </a:rPr>
              <a:t>II / Comment évaluer les conditions de vie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7DF035-3D3F-C43C-41AA-B23A954E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75" y="932256"/>
            <a:ext cx="2025920" cy="133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7ACAC4-A258-C15C-1CA8-01004D18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668" y="932256"/>
            <a:ext cx="1962137" cy="133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65874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Conception Lignes d’esquisse</Template>
  <TotalTime>1783</TotalTime>
  <Words>1151</Words>
  <Application>Microsoft Office PowerPoint</Application>
  <PresentationFormat>Grand écran</PresentationFormat>
  <Paragraphs>351</Paragraphs>
  <Slides>24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5" baseType="lpstr">
      <vt:lpstr>Meiryo</vt:lpstr>
      <vt:lpstr>Arial</vt:lpstr>
      <vt:lpstr>Calibri</vt:lpstr>
      <vt:lpstr>Corbel</vt:lpstr>
      <vt:lpstr>Gill Sans MT</vt:lpstr>
      <vt:lpstr>Roboto</vt:lpstr>
      <vt:lpstr>Roboto Slab</vt:lpstr>
      <vt:lpstr>TimesNewRomanPS-ItalicMT</vt:lpstr>
      <vt:lpstr>ui-monospace</vt:lpstr>
      <vt:lpstr>Wingdings</vt:lpstr>
      <vt:lpstr>SketchLinesVTI</vt:lpstr>
      <vt:lpstr>Gestion de projet Master 1 :  l’agriculture urbaine</vt:lpstr>
      <vt:lpstr>Problématique   l'agriculture urbaine peut-elle  améliorer la qualité de vie et de l'environnement?</vt:lpstr>
      <vt:lpstr>Plan du travail</vt:lpstr>
      <vt:lpstr>Qu’est ce que l’Agriculture Urbaine?</vt:lpstr>
      <vt:lpstr>I/ Méthode de travail</vt:lpstr>
      <vt:lpstr>Présentation PowerPoint</vt:lpstr>
      <vt:lpstr>Présentation PowerPoint</vt:lpstr>
      <vt:lpstr>Présentation PowerPoint</vt:lpstr>
      <vt:lpstr>II / Comment évaluer les conditions de vie</vt:lpstr>
      <vt:lpstr>Présentation PowerPoint</vt:lpstr>
      <vt:lpstr>II / Comparaison des villes : sondage</vt:lpstr>
      <vt:lpstr>II / Comparaison des ville/ régions</vt:lpstr>
      <vt:lpstr>II / Comparaison des ville/ régions</vt:lpstr>
      <vt:lpstr>Présentation PowerPoint</vt:lpstr>
      <vt:lpstr>II/Réflexions sur la serre  </vt:lpstr>
      <vt:lpstr>Quels sont les paramètres à surveiller dans une serre !!!! </vt:lpstr>
      <vt:lpstr>Modèle de la mini-serre proposé</vt:lpstr>
      <vt:lpstr>Les résultats obtenus  </vt:lpstr>
      <vt:lpstr>Les résultats obtenus  </vt:lpstr>
      <vt:lpstr>Vers une serre autonome</vt:lpstr>
      <vt:lpstr>Présentation PowerPoint</vt:lpstr>
      <vt:lpstr>Présentation PowerPoint</vt:lpstr>
      <vt:lpstr>Présentation PowerPoint</vt:lpstr>
      <vt:lpstr>Bibliographie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de régulation dans une serre</dc:title>
  <dc:creator>Ouissem CHIBANI BAHI</dc:creator>
  <cp:lastModifiedBy>Ouissem CHIBANI BAHI</cp:lastModifiedBy>
  <cp:revision>93</cp:revision>
  <dcterms:created xsi:type="dcterms:W3CDTF">2022-12-05T13:21:00Z</dcterms:created>
  <dcterms:modified xsi:type="dcterms:W3CDTF">2023-02-09T22:00:38Z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50CF9DF5060846FCA48181FA19139403</vt:lpwstr>
  </property>
  <property fmtid="{D5CDD505-2E9C-101B-9397-08002B2CF9AE}" pid="4" name="KSOProductBuildVer">
    <vt:lpwstr>1033-11.2.0.11440</vt:lpwstr>
  </property>
</Properties>
</file>